
<file path=[Content_Types].xml><?xml version="1.0" encoding="utf-8"?>
<Types xmlns="http://schemas.openxmlformats.org/package/2006/content-types">
  <Default Extension="(null)"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67"/>
  </p:notesMasterIdLst>
  <p:sldIdLst>
    <p:sldId id="265" r:id="rId2"/>
    <p:sldId id="271" r:id="rId3"/>
    <p:sldId id="396" r:id="rId4"/>
    <p:sldId id="269" r:id="rId5"/>
    <p:sldId id="397" r:id="rId6"/>
    <p:sldId id="262" r:id="rId7"/>
    <p:sldId id="261" r:id="rId8"/>
    <p:sldId id="360" r:id="rId9"/>
    <p:sldId id="361" r:id="rId10"/>
    <p:sldId id="273" r:id="rId11"/>
    <p:sldId id="351" r:id="rId12"/>
    <p:sldId id="354" r:id="rId13"/>
    <p:sldId id="289" r:id="rId14"/>
    <p:sldId id="356" r:id="rId15"/>
    <p:sldId id="346" r:id="rId16"/>
    <p:sldId id="284" r:id="rId17"/>
    <p:sldId id="285" r:id="rId18"/>
    <p:sldId id="358" r:id="rId19"/>
    <p:sldId id="364" r:id="rId20"/>
    <p:sldId id="362" r:id="rId21"/>
    <p:sldId id="363" r:id="rId22"/>
    <p:sldId id="399" r:id="rId23"/>
    <p:sldId id="400" r:id="rId24"/>
    <p:sldId id="280" r:id="rId25"/>
    <p:sldId id="281" r:id="rId26"/>
    <p:sldId id="283" r:id="rId27"/>
    <p:sldId id="275" r:id="rId28"/>
    <p:sldId id="402" r:id="rId29"/>
    <p:sldId id="282" r:id="rId30"/>
    <p:sldId id="365" r:id="rId31"/>
    <p:sldId id="366" r:id="rId32"/>
    <p:sldId id="370" r:id="rId33"/>
    <p:sldId id="260" r:id="rId34"/>
    <p:sldId id="385" r:id="rId35"/>
    <p:sldId id="386" r:id="rId36"/>
    <p:sldId id="383" r:id="rId37"/>
    <p:sldId id="384" r:id="rId38"/>
    <p:sldId id="268" r:id="rId39"/>
    <p:sldId id="266" r:id="rId40"/>
    <p:sldId id="267" r:id="rId41"/>
    <p:sldId id="376" r:id="rId42"/>
    <p:sldId id="367" r:id="rId43"/>
    <p:sldId id="371" r:id="rId44"/>
    <p:sldId id="317" r:id="rId45"/>
    <p:sldId id="387" r:id="rId46"/>
    <p:sldId id="377" r:id="rId47"/>
    <p:sldId id="368" r:id="rId48"/>
    <p:sldId id="372" r:id="rId49"/>
    <p:sldId id="389" r:id="rId50"/>
    <p:sldId id="287" r:id="rId51"/>
    <p:sldId id="288" r:id="rId52"/>
    <p:sldId id="390" r:id="rId53"/>
    <p:sldId id="391" r:id="rId54"/>
    <p:sldId id="378" r:id="rId55"/>
    <p:sldId id="369" r:id="rId56"/>
    <p:sldId id="373" r:id="rId57"/>
    <p:sldId id="398" r:id="rId58"/>
    <p:sldId id="392" r:id="rId59"/>
    <p:sldId id="393" r:id="rId60"/>
    <p:sldId id="379" r:id="rId61"/>
    <p:sldId id="394" r:id="rId62"/>
    <p:sldId id="272" r:id="rId63"/>
    <p:sldId id="395" r:id="rId64"/>
    <p:sldId id="270" r:id="rId65"/>
    <p:sldId id="375" r:id="rId6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54E"/>
    <a:srgbClr val="CB203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8512"/>
    <p:restoredTop sz="94656"/>
  </p:normalViewPr>
  <p:slideViewPr>
    <p:cSldViewPr snapToGrid="0" snapToObjects="1">
      <p:cViewPr varScale="1">
        <p:scale>
          <a:sx n="107" d="100"/>
          <a:sy n="107" d="100"/>
        </p:scale>
        <p:origin x="104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ABBCD0-1C5E-4129-B35D-A1E0203652F8}" type="doc">
      <dgm:prSet loTypeId="urn:microsoft.com/office/officeart/2005/8/layout/vList5" loCatId="list" qsTypeId="urn:microsoft.com/office/officeart/2005/8/quickstyle/simple5" qsCatId="simple" csTypeId="urn:microsoft.com/office/officeart/2005/8/colors/colorful3" csCatId="colorful" phldr="1"/>
      <dgm:spPr/>
      <dgm:t>
        <a:bodyPr/>
        <a:lstStyle/>
        <a:p>
          <a:endParaRPr lang="en-GB"/>
        </a:p>
      </dgm:t>
    </dgm:pt>
    <dgm:pt modelId="{0BD5BB5A-44D0-446F-B0ED-5D6947961215}">
      <dgm:prSet phldrT="[Text]"/>
      <dgm:spPr/>
      <dgm:t>
        <a:bodyPr/>
        <a:lstStyle/>
        <a:p>
          <a:r>
            <a:rPr lang="en-GB" dirty="0"/>
            <a:t>Relativistic &amp; quantum mechanics, electromagnetism, etc.</a:t>
          </a:r>
        </a:p>
      </dgm:t>
    </dgm:pt>
    <dgm:pt modelId="{B05E11DF-7259-465C-B169-8C4CA6AA7B2E}" type="parTrans" cxnId="{062EC6E1-E64C-432E-A51E-5B30CBEBCDF0}">
      <dgm:prSet/>
      <dgm:spPr/>
      <dgm:t>
        <a:bodyPr/>
        <a:lstStyle/>
        <a:p>
          <a:endParaRPr lang="en-GB" sz="1600"/>
        </a:p>
      </dgm:t>
    </dgm:pt>
    <dgm:pt modelId="{A5B75409-FE01-43C7-B98B-A20A312F8E5C}" type="sibTrans" cxnId="{062EC6E1-E64C-432E-A51E-5B30CBEBCDF0}">
      <dgm:prSet/>
      <dgm:spPr/>
      <dgm:t>
        <a:bodyPr/>
        <a:lstStyle/>
        <a:p>
          <a:endParaRPr lang="en-GB" sz="1600"/>
        </a:p>
      </dgm:t>
    </dgm:pt>
    <dgm:pt modelId="{A401FA0D-E3CE-4C95-9A1F-94B59E291CDE}">
      <dgm:prSet phldrT="[Text]"/>
      <dgm:spPr/>
      <dgm:t>
        <a:bodyPr/>
        <a:lstStyle/>
        <a:p>
          <a:r>
            <a:rPr lang="en-GB" dirty="0"/>
            <a:t>Streams: Space sciences, electromagnetics, quantum physics</a:t>
          </a:r>
        </a:p>
      </dgm:t>
    </dgm:pt>
    <dgm:pt modelId="{81A10BAE-92FB-48DA-A402-8C73B3291BCD}" type="parTrans" cxnId="{57BA97B8-07BD-43C7-9003-12C6EC49F29F}">
      <dgm:prSet/>
      <dgm:spPr/>
      <dgm:t>
        <a:bodyPr/>
        <a:lstStyle/>
        <a:p>
          <a:endParaRPr lang="en-GB" sz="1600"/>
        </a:p>
      </dgm:t>
    </dgm:pt>
    <dgm:pt modelId="{F835923F-3940-4CC6-9757-F8443F633899}" type="sibTrans" cxnId="{57BA97B8-07BD-43C7-9003-12C6EC49F29F}">
      <dgm:prSet/>
      <dgm:spPr/>
      <dgm:t>
        <a:bodyPr/>
        <a:lstStyle/>
        <a:p>
          <a:endParaRPr lang="en-GB" sz="1600"/>
        </a:p>
      </dgm:t>
    </dgm:pt>
    <dgm:pt modelId="{555D4B9A-D722-464F-83FB-7FB94A841390}">
      <dgm:prSet phldrT="[Text]"/>
      <dgm:spPr/>
      <dgm:t>
        <a:bodyPr/>
        <a:lstStyle/>
        <a:p>
          <a:r>
            <a:rPr lang="en-GB" dirty="0"/>
            <a:t>Mathematical methods, classical mechanics, etc.</a:t>
          </a:r>
        </a:p>
      </dgm:t>
    </dgm:pt>
    <dgm:pt modelId="{E5616340-9715-4463-80E4-FCCFC95B27F7}" type="parTrans" cxnId="{AA955C41-A073-4B82-9CD7-BC44B478A2B1}">
      <dgm:prSet/>
      <dgm:spPr/>
      <dgm:t>
        <a:bodyPr/>
        <a:lstStyle/>
        <a:p>
          <a:endParaRPr lang="en-GB" sz="1600"/>
        </a:p>
      </dgm:t>
    </dgm:pt>
    <dgm:pt modelId="{32E46817-1F5E-421F-9E69-F50A3E064EC3}" type="sibTrans" cxnId="{AA955C41-A073-4B82-9CD7-BC44B478A2B1}">
      <dgm:prSet/>
      <dgm:spPr/>
      <dgm:t>
        <a:bodyPr/>
        <a:lstStyle/>
        <a:p>
          <a:endParaRPr lang="en-GB" sz="1600"/>
        </a:p>
      </dgm:t>
    </dgm:pt>
    <dgm:pt modelId="{5533A3DB-A63F-4E8E-8EFD-B94A6F81777F}">
      <dgm:prSet phldrT="[Text]"/>
      <dgm:spPr/>
      <dgm:t>
        <a:bodyPr/>
        <a:lstStyle/>
        <a:p>
          <a:r>
            <a:rPr lang="en-GB" dirty="0"/>
            <a:t>Atomic physics, statistical mechanics, general relativity, etc.</a:t>
          </a:r>
        </a:p>
      </dgm:t>
    </dgm:pt>
    <dgm:pt modelId="{F5A05D0C-C2AF-44F4-B230-960E4414C3A3}" type="parTrans" cxnId="{4BC69471-3F13-43BF-9AD6-10B9BBC14750}">
      <dgm:prSet/>
      <dgm:spPr/>
      <dgm:t>
        <a:bodyPr/>
        <a:lstStyle/>
        <a:p>
          <a:endParaRPr lang="en-GB" sz="1600"/>
        </a:p>
      </dgm:t>
    </dgm:pt>
    <dgm:pt modelId="{62A2B266-3867-4D84-95F6-6375BAF94BBB}" type="sibTrans" cxnId="{4BC69471-3F13-43BF-9AD6-10B9BBC14750}">
      <dgm:prSet/>
      <dgm:spPr/>
      <dgm:t>
        <a:bodyPr/>
        <a:lstStyle/>
        <a:p>
          <a:endParaRPr lang="en-GB" sz="1600"/>
        </a:p>
      </dgm:t>
    </dgm:pt>
    <dgm:pt modelId="{5FD3F785-4985-43D6-A6A3-2776E03D5773}" type="pres">
      <dgm:prSet presAssocID="{2FABBCD0-1C5E-4129-B35D-A1E0203652F8}" presName="Name0" presStyleCnt="0">
        <dgm:presLayoutVars>
          <dgm:dir/>
          <dgm:animLvl val="lvl"/>
          <dgm:resizeHandles val="exact"/>
        </dgm:presLayoutVars>
      </dgm:prSet>
      <dgm:spPr/>
    </dgm:pt>
    <dgm:pt modelId="{0E503C05-D2C0-4417-ABC9-9FD0A06D0ADE}" type="pres">
      <dgm:prSet presAssocID="{555D4B9A-D722-464F-83FB-7FB94A841390}" presName="linNode" presStyleCnt="0"/>
      <dgm:spPr/>
    </dgm:pt>
    <dgm:pt modelId="{535A0DE1-5A79-4A16-AFB3-38C284A42003}" type="pres">
      <dgm:prSet presAssocID="{555D4B9A-D722-464F-83FB-7FB94A841390}" presName="parentText" presStyleLbl="node1" presStyleIdx="0" presStyleCnt="4">
        <dgm:presLayoutVars>
          <dgm:chMax val="1"/>
          <dgm:bulletEnabled val="1"/>
        </dgm:presLayoutVars>
      </dgm:prSet>
      <dgm:spPr/>
    </dgm:pt>
    <dgm:pt modelId="{FEC4209E-DF1F-420B-98D3-03ED1B7E7792}" type="pres">
      <dgm:prSet presAssocID="{32E46817-1F5E-421F-9E69-F50A3E064EC3}" presName="sp" presStyleCnt="0"/>
      <dgm:spPr/>
    </dgm:pt>
    <dgm:pt modelId="{8DA130DB-9E53-414B-A10F-9EF0DE172FD3}" type="pres">
      <dgm:prSet presAssocID="{0BD5BB5A-44D0-446F-B0ED-5D6947961215}" presName="linNode" presStyleCnt="0"/>
      <dgm:spPr/>
    </dgm:pt>
    <dgm:pt modelId="{F0166C2D-88BC-4160-BFD4-5A22D5512527}" type="pres">
      <dgm:prSet presAssocID="{0BD5BB5A-44D0-446F-B0ED-5D6947961215}" presName="parentText" presStyleLbl="node1" presStyleIdx="1" presStyleCnt="4">
        <dgm:presLayoutVars>
          <dgm:chMax val="1"/>
          <dgm:bulletEnabled val="1"/>
        </dgm:presLayoutVars>
      </dgm:prSet>
      <dgm:spPr/>
    </dgm:pt>
    <dgm:pt modelId="{361A2756-B231-48B8-8D5A-5E29B74E594E}" type="pres">
      <dgm:prSet presAssocID="{A5B75409-FE01-43C7-B98B-A20A312F8E5C}" presName="sp" presStyleCnt="0"/>
      <dgm:spPr/>
    </dgm:pt>
    <dgm:pt modelId="{106D0A2D-F75A-42FB-AB33-898FCAFECC01}" type="pres">
      <dgm:prSet presAssocID="{5533A3DB-A63F-4E8E-8EFD-B94A6F81777F}" presName="linNode" presStyleCnt="0"/>
      <dgm:spPr/>
    </dgm:pt>
    <dgm:pt modelId="{7FB47C1D-A1F4-44CF-A2A7-0D3D576D8DD4}" type="pres">
      <dgm:prSet presAssocID="{5533A3DB-A63F-4E8E-8EFD-B94A6F81777F}" presName="parentText" presStyleLbl="node1" presStyleIdx="2" presStyleCnt="4">
        <dgm:presLayoutVars>
          <dgm:chMax val="1"/>
          <dgm:bulletEnabled val="1"/>
        </dgm:presLayoutVars>
      </dgm:prSet>
      <dgm:spPr/>
    </dgm:pt>
    <dgm:pt modelId="{C61703E7-60B1-4E74-90EE-D9E7A20DBC40}" type="pres">
      <dgm:prSet presAssocID="{62A2B266-3867-4D84-95F6-6375BAF94BBB}" presName="sp" presStyleCnt="0"/>
      <dgm:spPr/>
    </dgm:pt>
    <dgm:pt modelId="{8C4B733C-534A-4EBE-9BE4-0766B1D6828C}" type="pres">
      <dgm:prSet presAssocID="{A401FA0D-E3CE-4C95-9A1F-94B59E291CDE}" presName="linNode" presStyleCnt="0"/>
      <dgm:spPr/>
    </dgm:pt>
    <dgm:pt modelId="{51A14CB7-4B5F-4055-86E6-2256D4108B44}" type="pres">
      <dgm:prSet presAssocID="{A401FA0D-E3CE-4C95-9A1F-94B59E291CDE}" presName="parentText" presStyleLbl="node1" presStyleIdx="3" presStyleCnt="4">
        <dgm:presLayoutVars>
          <dgm:chMax val="1"/>
          <dgm:bulletEnabled val="1"/>
        </dgm:presLayoutVars>
      </dgm:prSet>
      <dgm:spPr/>
    </dgm:pt>
  </dgm:ptLst>
  <dgm:cxnLst>
    <dgm:cxn modelId="{9F3D2421-2991-4BC3-96E2-39075FD4EDB9}" type="presOf" srcId="{555D4B9A-D722-464F-83FB-7FB94A841390}" destId="{535A0DE1-5A79-4A16-AFB3-38C284A42003}" srcOrd="0" destOrd="0" presId="urn:microsoft.com/office/officeart/2005/8/layout/vList5"/>
    <dgm:cxn modelId="{143C6D2D-1B2F-442B-8795-D172E82CF4E5}" type="presOf" srcId="{5533A3DB-A63F-4E8E-8EFD-B94A6F81777F}" destId="{7FB47C1D-A1F4-44CF-A2A7-0D3D576D8DD4}" srcOrd="0" destOrd="0" presId="urn:microsoft.com/office/officeart/2005/8/layout/vList5"/>
    <dgm:cxn modelId="{5CBEC432-460D-4AC8-B7B8-CDEDA051E051}" type="presOf" srcId="{2FABBCD0-1C5E-4129-B35D-A1E0203652F8}" destId="{5FD3F785-4985-43D6-A6A3-2776E03D5773}" srcOrd="0" destOrd="0" presId="urn:microsoft.com/office/officeart/2005/8/layout/vList5"/>
    <dgm:cxn modelId="{AA955C41-A073-4B82-9CD7-BC44B478A2B1}" srcId="{2FABBCD0-1C5E-4129-B35D-A1E0203652F8}" destId="{555D4B9A-D722-464F-83FB-7FB94A841390}" srcOrd="0" destOrd="0" parTransId="{E5616340-9715-4463-80E4-FCCFC95B27F7}" sibTransId="{32E46817-1F5E-421F-9E69-F50A3E064EC3}"/>
    <dgm:cxn modelId="{4BC69471-3F13-43BF-9AD6-10B9BBC14750}" srcId="{2FABBCD0-1C5E-4129-B35D-A1E0203652F8}" destId="{5533A3DB-A63F-4E8E-8EFD-B94A6F81777F}" srcOrd="2" destOrd="0" parTransId="{F5A05D0C-C2AF-44F4-B230-960E4414C3A3}" sibTransId="{62A2B266-3867-4D84-95F6-6375BAF94BBB}"/>
    <dgm:cxn modelId="{17B4D797-10E8-45EB-8DD5-38A8C44389F3}" type="presOf" srcId="{A401FA0D-E3CE-4C95-9A1F-94B59E291CDE}" destId="{51A14CB7-4B5F-4055-86E6-2256D4108B44}" srcOrd="0" destOrd="0" presId="urn:microsoft.com/office/officeart/2005/8/layout/vList5"/>
    <dgm:cxn modelId="{57BA97B8-07BD-43C7-9003-12C6EC49F29F}" srcId="{2FABBCD0-1C5E-4129-B35D-A1E0203652F8}" destId="{A401FA0D-E3CE-4C95-9A1F-94B59E291CDE}" srcOrd="3" destOrd="0" parTransId="{81A10BAE-92FB-48DA-A402-8C73B3291BCD}" sibTransId="{F835923F-3940-4CC6-9757-F8443F633899}"/>
    <dgm:cxn modelId="{01BCC5C6-CD84-48A3-8BC9-7A18209371B2}" type="presOf" srcId="{0BD5BB5A-44D0-446F-B0ED-5D6947961215}" destId="{F0166C2D-88BC-4160-BFD4-5A22D5512527}" srcOrd="0" destOrd="0" presId="urn:microsoft.com/office/officeart/2005/8/layout/vList5"/>
    <dgm:cxn modelId="{062EC6E1-E64C-432E-A51E-5B30CBEBCDF0}" srcId="{2FABBCD0-1C5E-4129-B35D-A1E0203652F8}" destId="{0BD5BB5A-44D0-446F-B0ED-5D6947961215}" srcOrd="1" destOrd="0" parTransId="{B05E11DF-7259-465C-B169-8C4CA6AA7B2E}" sibTransId="{A5B75409-FE01-43C7-B98B-A20A312F8E5C}"/>
    <dgm:cxn modelId="{A0E9661D-DCC7-42B1-883A-A050424B7DDA}" type="presParOf" srcId="{5FD3F785-4985-43D6-A6A3-2776E03D5773}" destId="{0E503C05-D2C0-4417-ABC9-9FD0A06D0ADE}" srcOrd="0" destOrd="0" presId="urn:microsoft.com/office/officeart/2005/8/layout/vList5"/>
    <dgm:cxn modelId="{849E5BD5-588E-437C-8407-152BAD0F176F}" type="presParOf" srcId="{0E503C05-D2C0-4417-ABC9-9FD0A06D0ADE}" destId="{535A0DE1-5A79-4A16-AFB3-38C284A42003}" srcOrd="0" destOrd="0" presId="urn:microsoft.com/office/officeart/2005/8/layout/vList5"/>
    <dgm:cxn modelId="{3913E8A6-F50B-4C72-B5AB-79E54C13DB2D}" type="presParOf" srcId="{5FD3F785-4985-43D6-A6A3-2776E03D5773}" destId="{FEC4209E-DF1F-420B-98D3-03ED1B7E7792}" srcOrd="1" destOrd="0" presId="urn:microsoft.com/office/officeart/2005/8/layout/vList5"/>
    <dgm:cxn modelId="{A5ADE772-0BAC-4D58-AE7F-C42F8F762DF6}" type="presParOf" srcId="{5FD3F785-4985-43D6-A6A3-2776E03D5773}" destId="{8DA130DB-9E53-414B-A10F-9EF0DE172FD3}" srcOrd="2" destOrd="0" presId="urn:microsoft.com/office/officeart/2005/8/layout/vList5"/>
    <dgm:cxn modelId="{8CD30E84-67A8-4085-AE19-FDA939516656}" type="presParOf" srcId="{8DA130DB-9E53-414B-A10F-9EF0DE172FD3}" destId="{F0166C2D-88BC-4160-BFD4-5A22D5512527}" srcOrd="0" destOrd="0" presId="urn:microsoft.com/office/officeart/2005/8/layout/vList5"/>
    <dgm:cxn modelId="{B1A67197-02DD-4D00-82F1-14B6D785C6D4}" type="presParOf" srcId="{5FD3F785-4985-43D6-A6A3-2776E03D5773}" destId="{361A2756-B231-48B8-8D5A-5E29B74E594E}" srcOrd="3" destOrd="0" presId="urn:microsoft.com/office/officeart/2005/8/layout/vList5"/>
    <dgm:cxn modelId="{6368D21D-EE54-493C-81B0-165292595530}" type="presParOf" srcId="{5FD3F785-4985-43D6-A6A3-2776E03D5773}" destId="{106D0A2D-F75A-42FB-AB33-898FCAFECC01}" srcOrd="4" destOrd="0" presId="urn:microsoft.com/office/officeart/2005/8/layout/vList5"/>
    <dgm:cxn modelId="{D6F81805-9B79-4F18-BDCA-0B4F557B88CC}" type="presParOf" srcId="{106D0A2D-F75A-42FB-AB33-898FCAFECC01}" destId="{7FB47C1D-A1F4-44CF-A2A7-0D3D576D8DD4}" srcOrd="0" destOrd="0" presId="urn:microsoft.com/office/officeart/2005/8/layout/vList5"/>
    <dgm:cxn modelId="{F7E05904-EA89-4390-A52C-E37F8025C446}" type="presParOf" srcId="{5FD3F785-4985-43D6-A6A3-2776E03D5773}" destId="{C61703E7-60B1-4E74-90EE-D9E7A20DBC40}" srcOrd="5" destOrd="0" presId="urn:microsoft.com/office/officeart/2005/8/layout/vList5"/>
    <dgm:cxn modelId="{E871EB3E-96AF-47EB-AAA2-24F965EEAD7C}" type="presParOf" srcId="{5FD3F785-4985-43D6-A6A3-2776E03D5773}" destId="{8C4B733C-534A-4EBE-9BE4-0766B1D6828C}" srcOrd="6" destOrd="0" presId="urn:microsoft.com/office/officeart/2005/8/layout/vList5"/>
    <dgm:cxn modelId="{3381DFEE-70E2-4069-B0B8-145C0501D8B2}" type="presParOf" srcId="{8C4B733C-534A-4EBE-9BE4-0766B1D6828C}" destId="{51A14CB7-4B5F-4055-86E6-2256D4108B44}"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5A0DE1-5A79-4A16-AFB3-38C284A42003}">
      <dsp:nvSpPr>
        <dsp:cNvPr id="0" name=""/>
        <dsp:cNvSpPr/>
      </dsp:nvSpPr>
      <dsp:spPr>
        <a:xfrm>
          <a:off x="3364992" y="2177"/>
          <a:ext cx="3785616" cy="1047465"/>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Mathematical methods, classical mechanics, etc.</a:t>
          </a:r>
        </a:p>
      </dsp:txBody>
      <dsp:txXfrm>
        <a:off x="3416125" y="53310"/>
        <a:ext cx="3683350" cy="945199"/>
      </dsp:txXfrm>
    </dsp:sp>
    <dsp:sp modelId="{F0166C2D-88BC-4160-BFD4-5A22D5512527}">
      <dsp:nvSpPr>
        <dsp:cNvPr id="0" name=""/>
        <dsp:cNvSpPr/>
      </dsp:nvSpPr>
      <dsp:spPr>
        <a:xfrm>
          <a:off x="3364992" y="1102016"/>
          <a:ext cx="3785616" cy="1047465"/>
        </a:xfrm>
        <a:prstGeom prst="roundRect">
          <a:avLst/>
        </a:prstGeom>
        <a:gradFill rotWithShape="0">
          <a:gsLst>
            <a:gs pos="0">
              <a:schemeClr val="accent3">
                <a:hueOff val="903533"/>
                <a:satOff val="33333"/>
                <a:lumOff val="-4902"/>
                <a:alphaOff val="0"/>
                <a:satMod val="103000"/>
                <a:lumMod val="102000"/>
                <a:tint val="94000"/>
              </a:schemeClr>
            </a:gs>
            <a:gs pos="50000">
              <a:schemeClr val="accent3">
                <a:hueOff val="903533"/>
                <a:satOff val="33333"/>
                <a:lumOff val="-4902"/>
                <a:alphaOff val="0"/>
                <a:satMod val="110000"/>
                <a:lumMod val="100000"/>
                <a:shade val="100000"/>
              </a:schemeClr>
            </a:gs>
            <a:gs pos="100000">
              <a:schemeClr val="accent3">
                <a:hueOff val="903533"/>
                <a:satOff val="33333"/>
                <a:lumOff val="-490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Relativistic &amp; quantum mechanics, electromagnetism, etc.</a:t>
          </a:r>
        </a:p>
      </dsp:txBody>
      <dsp:txXfrm>
        <a:off x="3416125" y="1153149"/>
        <a:ext cx="3683350" cy="945199"/>
      </dsp:txXfrm>
    </dsp:sp>
    <dsp:sp modelId="{7FB47C1D-A1F4-44CF-A2A7-0D3D576D8DD4}">
      <dsp:nvSpPr>
        <dsp:cNvPr id="0" name=""/>
        <dsp:cNvSpPr/>
      </dsp:nvSpPr>
      <dsp:spPr>
        <a:xfrm>
          <a:off x="3364992" y="2201855"/>
          <a:ext cx="3785616" cy="1047465"/>
        </a:xfrm>
        <a:prstGeom prst="roundRect">
          <a:avLst/>
        </a:prstGeom>
        <a:gradFill rotWithShape="0">
          <a:gsLst>
            <a:gs pos="0">
              <a:schemeClr val="accent3">
                <a:hueOff val="1807066"/>
                <a:satOff val="66667"/>
                <a:lumOff val="-9804"/>
                <a:alphaOff val="0"/>
                <a:satMod val="103000"/>
                <a:lumMod val="102000"/>
                <a:tint val="94000"/>
              </a:schemeClr>
            </a:gs>
            <a:gs pos="50000">
              <a:schemeClr val="accent3">
                <a:hueOff val="1807066"/>
                <a:satOff val="66667"/>
                <a:lumOff val="-9804"/>
                <a:alphaOff val="0"/>
                <a:satMod val="110000"/>
                <a:lumMod val="100000"/>
                <a:shade val="100000"/>
              </a:schemeClr>
            </a:gs>
            <a:gs pos="100000">
              <a:schemeClr val="accent3">
                <a:hueOff val="1807066"/>
                <a:satOff val="66667"/>
                <a:lumOff val="-980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Atomic physics, statistical mechanics, general relativity, etc.</a:t>
          </a:r>
        </a:p>
      </dsp:txBody>
      <dsp:txXfrm>
        <a:off x="3416125" y="2252988"/>
        <a:ext cx="3683350" cy="945199"/>
      </dsp:txXfrm>
    </dsp:sp>
    <dsp:sp modelId="{51A14CB7-4B5F-4055-86E6-2256D4108B44}">
      <dsp:nvSpPr>
        <dsp:cNvPr id="0" name=""/>
        <dsp:cNvSpPr/>
      </dsp:nvSpPr>
      <dsp:spPr>
        <a:xfrm>
          <a:off x="3364992" y="3301694"/>
          <a:ext cx="3785616" cy="1047465"/>
        </a:xfrm>
        <a:prstGeom prst="roundRect">
          <a:avLst/>
        </a:prstGeom>
        <a:gradFill rotWithShape="0">
          <a:gsLst>
            <a:gs pos="0">
              <a:schemeClr val="accent3">
                <a:hueOff val="2710599"/>
                <a:satOff val="100000"/>
                <a:lumOff val="-14706"/>
                <a:alphaOff val="0"/>
                <a:satMod val="103000"/>
                <a:lumMod val="102000"/>
                <a:tint val="94000"/>
              </a:schemeClr>
            </a:gs>
            <a:gs pos="50000">
              <a:schemeClr val="accent3">
                <a:hueOff val="2710599"/>
                <a:satOff val="100000"/>
                <a:lumOff val="-14706"/>
                <a:alphaOff val="0"/>
                <a:satMod val="110000"/>
                <a:lumMod val="100000"/>
                <a:shade val="100000"/>
              </a:schemeClr>
            </a:gs>
            <a:gs pos="100000">
              <a:schemeClr val="accent3">
                <a:hueOff val="2710599"/>
                <a:satOff val="100000"/>
                <a:lumOff val="-1470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Streams: Space sciences, electromagnetics, quantum physics</a:t>
          </a:r>
        </a:p>
      </dsp:txBody>
      <dsp:txXfrm>
        <a:off x="3416125" y="3352827"/>
        <a:ext cx="3683350" cy="945199"/>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4B7F72-DA6A-574D-863E-E452C592E347}" type="datetimeFigureOut">
              <a:rPr lang="en-US" smtClean="0"/>
              <a:t>7/18/2024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D9EB78-F6E6-F044-BDE2-3B02CC8C0985}" type="slidenum">
              <a:rPr lang="en-US" smtClean="0"/>
              <a:t>‹#›</a:t>
            </a:fld>
            <a:endParaRPr lang="en-US"/>
          </a:p>
        </p:txBody>
      </p:sp>
    </p:spTree>
    <p:extLst>
      <p:ext uri="{BB962C8B-B14F-4D97-AF65-F5344CB8AC3E}">
        <p14:creationId xmlns:p14="http://schemas.microsoft.com/office/powerpoint/2010/main" val="11726195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rotWithShape="1">
          <a:blip r:embed="rId2">
            <a:extLst>
              <a:ext uri="{28A0092B-C50C-407E-A947-70E740481C1C}">
                <a14:useLocalDpi xmlns:a14="http://schemas.microsoft.com/office/drawing/2010/main" val="0"/>
              </a:ext>
            </a:extLst>
          </a:blip>
          <a:srcRect l="42013" r="24353"/>
          <a:stretch/>
        </p:blipFill>
        <p:spPr>
          <a:xfrm>
            <a:off x="6117579" y="0"/>
            <a:ext cx="3096551" cy="6858000"/>
          </a:xfrm>
          <a:prstGeom prst="rect">
            <a:avLst/>
          </a:prstGeom>
        </p:spPr>
      </p:pic>
      <p:sp>
        <p:nvSpPr>
          <p:cNvPr id="2" name="Title 1"/>
          <p:cNvSpPr>
            <a:spLocks noGrp="1"/>
          </p:cNvSpPr>
          <p:nvPr>
            <p:ph type="ctrTitle"/>
          </p:nvPr>
        </p:nvSpPr>
        <p:spPr>
          <a:xfrm>
            <a:off x="826064" y="1122363"/>
            <a:ext cx="4702497" cy="2387600"/>
          </a:xfrm>
        </p:spPr>
        <p:txBody>
          <a:bodyPr anchor="b">
            <a:normAutofit/>
          </a:bodyPr>
          <a:lstStyle>
            <a:lvl1pPr algn="l">
              <a:defRPr sz="4000" b="1"/>
            </a:lvl1pPr>
          </a:lstStyle>
          <a:p>
            <a:r>
              <a:rPr lang="en-US" dirty="0"/>
              <a:t>Click to edit Master title style</a:t>
            </a:r>
          </a:p>
        </p:txBody>
      </p:sp>
      <p:sp>
        <p:nvSpPr>
          <p:cNvPr id="3" name="Subtitle 2"/>
          <p:cNvSpPr>
            <a:spLocks noGrp="1"/>
          </p:cNvSpPr>
          <p:nvPr>
            <p:ph type="subTitle" idx="1"/>
          </p:nvPr>
        </p:nvSpPr>
        <p:spPr>
          <a:xfrm>
            <a:off x="826064" y="3602038"/>
            <a:ext cx="4702497" cy="1655762"/>
          </a:xfrm>
        </p:spPr>
        <p:txBody>
          <a:bodyPr/>
          <a:lstStyle>
            <a:lvl1pPr marL="0" indent="0" algn="l">
              <a:buNone/>
              <a:defRPr sz="2400">
                <a:solidFill>
                  <a:schemeClr val="bg1">
                    <a:lumMod val="50000"/>
                  </a:schemeClr>
                </a:solidFill>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dirty="0"/>
              <a:t>Click to edit Master subtitle style</a:t>
            </a:r>
          </a:p>
        </p:txBody>
      </p:sp>
      <p:sp>
        <p:nvSpPr>
          <p:cNvPr id="5" name="Footer Placeholder 4"/>
          <p:cNvSpPr>
            <a:spLocks noGrp="1"/>
          </p:cNvSpPr>
          <p:nvPr>
            <p:ph type="ftr" sz="quarter" idx="11"/>
          </p:nvPr>
        </p:nvSpPr>
        <p:spPr>
          <a:xfrm>
            <a:off x="826063" y="5349877"/>
            <a:ext cx="4114800" cy="365125"/>
          </a:xfrm>
        </p:spPr>
        <p:txBody>
          <a:bodyPr lIns="0" tIns="46800" rIns="0"/>
          <a:lstStyle>
            <a:lvl1pPr algn="l">
              <a:defRPr/>
            </a:lvl1pPr>
          </a:lstStyle>
          <a:p>
            <a:endParaRPr lang="en-US" dirty="0"/>
          </a:p>
        </p:txBody>
      </p:sp>
      <p:sp>
        <p:nvSpPr>
          <p:cNvPr id="6" name="Slide Number Placeholder 5"/>
          <p:cNvSpPr>
            <a:spLocks noGrp="1"/>
          </p:cNvSpPr>
          <p:nvPr>
            <p:ph type="sldNum" sz="quarter" idx="12"/>
          </p:nvPr>
        </p:nvSpPr>
        <p:spPr>
          <a:xfrm>
            <a:off x="826063" y="5807077"/>
            <a:ext cx="2743200" cy="365125"/>
          </a:xfrm>
        </p:spPr>
        <p:txBody>
          <a:bodyPr lIns="0" tIns="46800" rIns="0"/>
          <a:lstStyle>
            <a:lvl1pPr algn="l">
              <a:defRPr/>
            </a:lvl1pPr>
          </a:lstStyle>
          <a:p>
            <a:fld id="{D5025753-AC55-D040-8716-3E6E234479F7}"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025753-AC55-D040-8716-3E6E234479F7}"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025753-AC55-D040-8716-3E6E234479F7}"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025753-AC55-D040-8716-3E6E234479F7}"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025753-AC55-D040-8716-3E6E234479F7}"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025753-AC55-D040-8716-3E6E234479F7}"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025753-AC55-D040-8716-3E6E234479F7}"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025753-AC55-D040-8716-3E6E234479F7}"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025753-AC55-D040-8716-3E6E234479F7}"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025753-AC55-D040-8716-3E6E234479F7}"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025753-AC55-D040-8716-3E6E234479F7}"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0" tIns="46800" rIns="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0" tIns="4680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025753-AC55-D040-8716-3E6E234479F7}" type="slidenum">
              <a:rPr lang="en-US" smtClean="0"/>
              <a:t>‹#›</a:t>
            </a:fld>
            <a:endParaRPr lang="en-US" dirty="0"/>
          </a:p>
        </p:txBody>
      </p:sp>
      <p:pic>
        <p:nvPicPr>
          <p:cNvPr id="8" name="Picture 7"/>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838200" y="6435534"/>
            <a:ext cx="1581141" cy="127109"/>
          </a:xfrm>
          <a:prstGeom prst="rect">
            <a:avLst/>
          </a:prstGeom>
        </p:spPr>
      </p:pic>
    </p:spTree>
    <p:extLst>
      <p:ext uri="{BB962C8B-B14F-4D97-AF65-F5344CB8AC3E}">
        <p14:creationId xmlns:p14="http://schemas.microsoft.com/office/powerpoint/2010/main" val="67580382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Clr>
          <a:srgbClr val="CB203D"/>
        </a:buClr>
        <a:buFont typeface="Courier New" charset="0"/>
        <a:buChar char="o"/>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Clr>
          <a:srgbClr val="CB203D"/>
        </a:buClr>
        <a:buFont typeface="Courier New" charset="0"/>
        <a:buChar char="o"/>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Clr>
          <a:srgbClr val="CB203D"/>
        </a:buClr>
        <a:buFont typeface="Courier New" charset="0"/>
        <a:buChar char="o"/>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Clr>
          <a:srgbClr val="CB203D"/>
        </a:buClr>
        <a:buFont typeface="Courier New" charset="0"/>
        <a:buChar char="o"/>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Clr>
          <a:srgbClr val="CB203D"/>
        </a:buClr>
        <a:buFont typeface="Courier New" charset="0"/>
        <a:buChar char="o"/>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hyperlink" Target="https://www.thoughtco.com/mad-scientist-pictures-4122975"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g"/><Relationship Id="rId1" Type="http://schemas.openxmlformats.org/officeDocument/2006/relationships/slideLayout" Target="../slideLayouts/slideLayout2.xml"/><Relationship Id="rId4" Type="http://schemas.openxmlformats.org/officeDocument/2006/relationships/image" Target="../media/image10.(nul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jpg"/><Relationship Id="rId1" Type="http://schemas.openxmlformats.org/officeDocument/2006/relationships/slideLayout" Target="../slideLayouts/slideLayout2.xml"/><Relationship Id="rId5" Type="http://schemas.openxmlformats.org/officeDocument/2006/relationships/image" Target="../media/image10.(nul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 Id="rId5" Type="http://schemas.openxmlformats.org/officeDocument/2006/relationships/image" Target="../media/image16.png"/><Relationship Id="rId4" Type="http://schemas.openxmlformats.org/officeDocument/2006/relationships/image" Target="../media/image15.jpeg"/></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7.xml"/><Relationship Id="rId5" Type="http://schemas.openxmlformats.org/officeDocument/2006/relationships/image" Target="../media/image29.jpeg"/><Relationship Id="rId4" Type="http://schemas.openxmlformats.org/officeDocument/2006/relationships/image" Target="../media/image28.jpeg"/></Relationships>
</file>

<file path=ppt/slides/_rels/slide1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jpg"/><Relationship Id="rId1" Type="http://schemas.openxmlformats.org/officeDocument/2006/relationships/slideLayout" Target="../slideLayouts/slideLayout2.xml"/><Relationship Id="rId5" Type="http://schemas.openxmlformats.org/officeDocument/2006/relationships/image" Target="../media/image10.(null)"/><Relationship Id="rId4" Type="http://schemas.openxmlformats.org/officeDocument/2006/relationships/image" Target="../media/image9.png"/></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jpg"/><Relationship Id="rId1" Type="http://schemas.openxmlformats.org/officeDocument/2006/relationships/slideLayout" Target="../slideLayouts/slideLayout2.xml"/><Relationship Id="rId5" Type="http://schemas.openxmlformats.org/officeDocument/2006/relationships/image" Target="../media/image10.(null)"/><Relationship Id="rId4" Type="http://schemas.openxmlformats.org/officeDocument/2006/relationships/image" Target="../media/image9.png"/></Relationships>
</file>

<file path=ppt/slides/_rels/slide3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2.jpeg"/><Relationship Id="rId7" Type="http://schemas.openxmlformats.org/officeDocument/2006/relationships/image" Target="../media/image46.jpeg"/><Relationship Id="rId2" Type="http://schemas.openxmlformats.org/officeDocument/2006/relationships/image" Target="../media/image41.jpeg"/><Relationship Id="rId1" Type="http://schemas.openxmlformats.org/officeDocument/2006/relationships/slideLayout" Target="../slideLayouts/slideLayout2.xml"/><Relationship Id="rId6" Type="http://schemas.openxmlformats.org/officeDocument/2006/relationships/image" Target="../media/image45.jpeg"/><Relationship Id="rId5" Type="http://schemas.openxmlformats.org/officeDocument/2006/relationships/image" Target="../media/image44.jpeg"/><Relationship Id="rId4" Type="http://schemas.openxmlformats.org/officeDocument/2006/relationships/image" Target="../media/image43.jpeg"/></Relationships>
</file>

<file path=ppt/slides/_rels/slide34.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50.jpeg"/><Relationship Id="rId5" Type="http://schemas.openxmlformats.org/officeDocument/2006/relationships/image" Target="../media/image49.jpeg"/><Relationship Id="rId4" Type="http://schemas.openxmlformats.org/officeDocument/2006/relationships/image" Target="../media/image48.jpeg"/></Relationships>
</file>

<file path=ppt/slides/_rels/slide3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2.xml"/><Relationship Id="rId6" Type="http://schemas.openxmlformats.org/officeDocument/2006/relationships/image" Target="../media/image55.jpeg"/><Relationship Id="rId5" Type="http://schemas.openxmlformats.org/officeDocument/2006/relationships/image" Target="../media/image54.png"/><Relationship Id="rId4" Type="http://schemas.openxmlformats.org/officeDocument/2006/relationships/image" Target="../media/image53.png"/></Relationships>
</file>

<file path=ppt/slides/_rels/slide37.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2.xml"/><Relationship Id="rId5" Type="http://schemas.openxmlformats.org/officeDocument/2006/relationships/image" Target="../media/image59.png"/><Relationship Id="rId4" Type="http://schemas.openxmlformats.org/officeDocument/2006/relationships/image" Target="../media/image58.jpeg"/></Relationships>
</file>

<file path=ppt/slides/_rels/slide38.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60.jpeg"/><Relationship Id="rId1" Type="http://schemas.openxmlformats.org/officeDocument/2006/relationships/slideLayout" Target="../slideLayouts/slideLayout2.xml"/><Relationship Id="rId5" Type="http://schemas.openxmlformats.org/officeDocument/2006/relationships/image" Target="../media/image63.png"/><Relationship Id="rId4" Type="http://schemas.openxmlformats.org/officeDocument/2006/relationships/image" Target="../media/image62.jpeg"/></Relationships>
</file>

<file path=ppt/slides/_rels/slide39.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64.jpeg"/><Relationship Id="rId1" Type="http://schemas.openxmlformats.org/officeDocument/2006/relationships/slideLayout" Target="../slideLayouts/slideLayout2.xml"/><Relationship Id="rId4" Type="http://schemas.openxmlformats.org/officeDocument/2006/relationships/image" Target="../media/image66.jpeg"/></Relationships>
</file>

<file path=ppt/slides/_rels/slide40.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image" Target="../media/image67.jpeg"/><Relationship Id="rId1" Type="http://schemas.openxmlformats.org/officeDocument/2006/relationships/slideLayout" Target="../slideLayouts/slideLayout2.xml"/><Relationship Id="rId5" Type="http://schemas.openxmlformats.org/officeDocument/2006/relationships/image" Target="../media/image70.jpeg"/><Relationship Id="rId4" Type="http://schemas.openxmlformats.org/officeDocument/2006/relationships/image" Target="../media/image69.jpeg"/></Relationships>
</file>

<file path=ppt/slides/_rels/slide41.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jpg"/><Relationship Id="rId1" Type="http://schemas.openxmlformats.org/officeDocument/2006/relationships/slideLayout" Target="../slideLayouts/slideLayout2.xml"/><Relationship Id="rId5" Type="http://schemas.openxmlformats.org/officeDocument/2006/relationships/image" Target="../media/image10.(null)"/><Relationship Id="rId4" Type="http://schemas.openxmlformats.org/officeDocument/2006/relationships/image" Target="../media/image9.png"/></Relationships>
</file>

<file path=ppt/slides/_rels/slide4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jpg"/><Relationship Id="rId1" Type="http://schemas.openxmlformats.org/officeDocument/2006/relationships/slideLayout" Target="../slideLayouts/slideLayout2.xml"/><Relationship Id="rId5" Type="http://schemas.openxmlformats.org/officeDocument/2006/relationships/image" Target="../media/image10.(null)"/><Relationship Id="rId4" Type="http://schemas.openxmlformats.org/officeDocument/2006/relationships/image" Target="../media/image9.png"/></Relationships>
</file>

<file path=ppt/slides/_rels/slide4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4.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5.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6.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8" Type="http://schemas.openxmlformats.org/officeDocument/2006/relationships/image" Target="../media/image10.(null)"/><Relationship Id="rId3" Type="http://schemas.openxmlformats.org/officeDocument/2006/relationships/image" Target="../media/image78.png"/><Relationship Id="rId7" Type="http://schemas.openxmlformats.org/officeDocument/2006/relationships/image" Target="../media/image12.png"/><Relationship Id="rId2" Type="http://schemas.openxmlformats.org/officeDocument/2006/relationships/image" Target="../media/image77.pn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0.png"/><Relationship Id="rId4" Type="http://schemas.openxmlformats.org/officeDocument/2006/relationships/image" Target="../media/image79.png"/></Relationships>
</file>

<file path=ppt/slides/_rels/slide54.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jpg"/><Relationship Id="rId1" Type="http://schemas.openxmlformats.org/officeDocument/2006/relationships/slideLayout" Target="../slideLayouts/slideLayout2.xml"/><Relationship Id="rId5" Type="http://schemas.openxmlformats.org/officeDocument/2006/relationships/image" Target="../media/image10.(null)"/><Relationship Id="rId4" Type="http://schemas.openxmlformats.org/officeDocument/2006/relationships/image" Target="../media/image9.png"/></Relationships>
</file>

<file path=ppt/slides/_rels/slide5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2.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3.png"/><Relationship Id="rId1" Type="http://schemas.openxmlformats.org/officeDocument/2006/relationships/slideLayout" Target="../slideLayouts/slideLayout2.xml"/><Relationship Id="rId4" Type="http://schemas.openxmlformats.org/officeDocument/2006/relationships/hyperlink" Target="https://towardsdatascience.com/why-operations-research-is-awesome-an-introduction-7a0b9e62b405" TargetMode="External"/></Relationships>
</file>

<file path=ppt/slides/_rels/slide60.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5.png"/><Relationship Id="rId1" Type="http://schemas.openxmlformats.org/officeDocument/2006/relationships/slideLayout" Target="../slideLayouts/slideLayout2.xml"/><Relationship Id="rId6" Type="http://schemas.openxmlformats.org/officeDocument/2006/relationships/image" Target="../media/image88.jpeg"/><Relationship Id="rId5" Type="http://schemas.openxmlformats.org/officeDocument/2006/relationships/image" Target="../media/image87.jpeg"/><Relationship Id="rId4" Type="http://schemas.openxmlformats.org/officeDocument/2006/relationships/image" Target="../media/image86.jpeg"/></Relationships>
</file>

<file path=ppt/slides/_rels/slide62.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89.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hyperlink" Target="https://www.mindtools.com/ay2b3ws/decision-making-under-uncertainty" TargetMode="External"/><Relationship Id="rId2" Type="http://schemas.openxmlformats.org/officeDocument/2006/relationships/image" Target="../media/image91.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93.png"/><Relationship Id="rId7" Type="http://schemas.openxmlformats.org/officeDocument/2006/relationships/image" Target="../media/image96.png"/><Relationship Id="rId2" Type="http://schemas.openxmlformats.org/officeDocument/2006/relationships/image" Target="../media/image92.pn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95.png"/><Relationship Id="rId4" Type="http://schemas.openxmlformats.org/officeDocument/2006/relationships/image" Target="../media/image94.png"/></Relationships>
</file>

<file path=ppt/slides/_rels/slide65.xml.rels><?xml version="1.0" encoding="UTF-8" standalone="yes"?>
<Relationships xmlns="http://schemas.openxmlformats.org/package/2006/relationships"><Relationship Id="rId3" Type="http://schemas.openxmlformats.org/officeDocument/2006/relationships/image" Target="../media/image97.jpg"/><Relationship Id="rId2" Type="http://schemas.openxmlformats.org/officeDocument/2006/relationships/image" Target="../media/image5.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6BCFEF2-3563-E64D-8208-20347567A066}"/>
              </a:ext>
            </a:extLst>
          </p:cNvPr>
          <p:cNvSpPr txBox="1">
            <a:spLocks/>
          </p:cNvSpPr>
          <p:nvPr/>
        </p:nvSpPr>
        <p:spPr>
          <a:xfrm>
            <a:off x="603361" y="1980960"/>
            <a:ext cx="4754852" cy="191983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r>
              <a:rPr lang="en-US" sz="3800" b="1" dirty="0">
                <a:latin typeface="Calibri" charset="0"/>
                <a:ea typeface="Calibri" charset="0"/>
                <a:cs typeface="Calibri" charset="0"/>
              </a:rPr>
              <a:t>Science in Careers</a:t>
            </a:r>
          </a:p>
        </p:txBody>
      </p:sp>
      <p:sp>
        <p:nvSpPr>
          <p:cNvPr id="5" name="Title 1">
            <a:extLst>
              <a:ext uri="{FF2B5EF4-FFF2-40B4-BE49-F238E27FC236}">
                <a16:creationId xmlns:a16="http://schemas.microsoft.com/office/drawing/2014/main" id="{C3E9161F-99F7-6D4A-86E3-55373DCB1492}"/>
              </a:ext>
            </a:extLst>
          </p:cNvPr>
          <p:cNvSpPr txBox="1">
            <a:spLocks/>
          </p:cNvSpPr>
          <p:nvPr/>
        </p:nvSpPr>
        <p:spPr>
          <a:xfrm>
            <a:off x="603363" y="3113071"/>
            <a:ext cx="4975504" cy="327047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pPr>
              <a:lnSpc>
                <a:spcPct val="170000"/>
              </a:lnSpc>
            </a:pPr>
            <a:br>
              <a:rPr lang="en-GB" sz="1800" dirty="0"/>
            </a:br>
            <a:endParaRPr lang="en-GB" sz="1800" dirty="0"/>
          </a:p>
          <a:p>
            <a:pPr>
              <a:lnSpc>
                <a:spcPct val="170000"/>
              </a:lnSpc>
            </a:pPr>
            <a:endParaRPr lang="en-GB" sz="1800" dirty="0">
              <a:latin typeface="+mn-lt"/>
            </a:endParaRPr>
          </a:p>
          <a:p>
            <a:pPr>
              <a:lnSpc>
                <a:spcPct val="150000"/>
              </a:lnSpc>
            </a:pPr>
            <a:r>
              <a:rPr lang="en-GB" sz="2800" dirty="0">
                <a:latin typeface="+mn-lt"/>
              </a:rPr>
              <a:t>Speaker: </a:t>
            </a:r>
            <a:r>
              <a:rPr lang="en-GB" sz="2800" dirty="0">
                <a:latin typeface="+mn-lt"/>
                <a:ea typeface="Calibri" charset="0"/>
                <a:cs typeface="Calibri" charset="0"/>
              </a:rPr>
              <a:t>Dr Fiona Sammut</a:t>
            </a:r>
          </a:p>
          <a:p>
            <a:pPr>
              <a:lnSpc>
                <a:spcPct val="100000"/>
              </a:lnSpc>
            </a:pPr>
            <a:r>
              <a:rPr lang="en-GB" sz="2000" dirty="0">
                <a:latin typeface="+mn-lt"/>
                <a:ea typeface="Calibri" charset="0"/>
                <a:cs typeface="Calibri" charset="0"/>
              </a:rPr>
              <a:t>Head, Department of Statistics &amp; O.R.</a:t>
            </a:r>
          </a:p>
          <a:p>
            <a:pPr>
              <a:lnSpc>
                <a:spcPct val="100000"/>
              </a:lnSpc>
            </a:pPr>
            <a:r>
              <a:rPr lang="en-GB" sz="2000" dirty="0">
                <a:latin typeface="+mn-lt"/>
              </a:rPr>
              <a:t>Deputy Dean, Faculty of Science</a:t>
            </a:r>
          </a:p>
          <a:p>
            <a:pPr>
              <a:lnSpc>
                <a:spcPct val="170000"/>
              </a:lnSpc>
            </a:pPr>
            <a:endParaRPr lang="en-US" sz="2400" dirty="0">
              <a:latin typeface="+mn-lt"/>
              <a:ea typeface="Calibri" charset="0"/>
              <a:cs typeface="Calibri" charset="0"/>
            </a:endParaRPr>
          </a:p>
        </p:txBody>
      </p:sp>
      <p:sp>
        <p:nvSpPr>
          <p:cNvPr id="7" name="Title 1">
            <a:extLst>
              <a:ext uri="{FF2B5EF4-FFF2-40B4-BE49-F238E27FC236}">
                <a16:creationId xmlns:a16="http://schemas.microsoft.com/office/drawing/2014/main" id="{6EB8A06A-DD7D-8A4A-A6B5-F53293A6E528}"/>
              </a:ext>
            </a:extLst>
          </p:cNvPr>
          <p:cNvSpPr txBox="1">
            <a:spLocks/>
          </p:cNvSpPr>
          <p:nvPr/>
        </p:nvSpPr>
        <p:spPr>
          <a:xfrm>
            <a:off x="657022" y="3214881"/>
            <a:ext cx="4362491" cy="80264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r>
              <a:rPr lang="en-US" sz="2000" dirty="0" err="1">
                <a:latin typeface="Calibri" charset="0"/>
                <a:ea typeface="Calibri" charset="0"/>
                <a:cs typeface="Calibri" charset="0"/>
              </a:rPr>
              <a:t>iChoose</a:t>
            </a:r>
            <a:r>
              <a:rPr lang="en-US" sz="2000" dirty="0">
                <a:latin typeface="Calibri" charset="0"/>
                <a:ea typeface="Calibri" charset="0"/>
                <a:cs typeface="Calibri" charset="0"/>
              </a:rPr>
              <a:t> Fair</a:t>
            </a:r>
          </a:p>
          <a:p>
            <a:r>
              <a:rPr lang="en-US" sz="2000" dirty="0">
                <a:latin typeface="Calibri" charset="0"/>
                <a:ea typeface="Calibri" charset="0"/>
                <a:cs typeface="Calibri" charset="0"/>
              </a:rPr>
              <a:t>Saturday 20</a:t>
            </a:r>
            <a:r>
              <a:rPr lang="en-US" sz="2000" baseline="30000" dirty="0">
                <a:latin typeface="Calibri" charset="0"/>
                <a:ea typeface="Calibri" charset="0"/>
                <a:cs typeface="Calibri" charset="0"/>
              </a:rPr>
              <a:t>th</a:t>
            </a:r>
            <a:r>
              <a:rPr lang="en-US" sz="2000" dirty="0">
                <a:latin typeface="Calibri" charset="0"/>
                <a:ea typeface="Calibri" charset="0"/>
                <a:cs typeface="Calibri" charset="0"/>
              </a:rPr>
              <a:t> July 2024</a:t>
            </a:r>
          </a:p>
        </p:txBody>
      </p:sp>
      <p:pic>
        <p:nvPicPr>
          <p:cNvPr id="6" name="Picture 5">
            <a:extLst>
              <a:ext uri="{FF2B5EF4-FFF2-40B4-BE49-F238E27FC236}">
                <a16:creationId xmlns:a16="http://schemas.microsoft.com/office/drawing/2014/main" id="{E793A2D1-6B20-0E46-8E1B-823C5E7D0A2D}"/>
              </a:ext>
            </a:extLst>
          </p:cNvPr>
          <p:cNvPicPr>
            <a:picLocks noChangeAspect="1"/>
          </p:cNvPicPr>
          <p:nvPr/>
        </p:nvPicPr>
        <p:blipFill rotWithShape="1">
          <a:blip r:embed="rId2">
            <a:extLst>
              <a:ext uri="{28A0092B-C50C-407E-A947-70E740481C1C}">
                <a14:useLocalDpi xmlns:a14="http://schemas.microsoft.com/office/drawing/2010/main" val="0"/>
              </a:ext>
            </a:extLst>
          </a:blip>
          <a:srcRect l="31459" r="10720"/>
          <a:stretch/>
        </p:blipFill>
        <p:spPr>
          <a:xfrm>
            <a:off x="6247051" y="1"/>
            <a:ext cx="5944949" cy="6857999"/>
          </a:xfrm>
          <a:prstGeom prst="rect">
            <a:avLst/>
          </a:prstGeom>
        </p:spPr>
      </p:pic>
      <p:pic>
        <p:nvPicPr>
          <p:cNvPr id="8" name="Picture 7">
            <a:extLst>
              <a:ext uri="{FF2B5EF4-FFF2-40B4-BE49-F238E27FC236}">
                <a16:creationId xmlns:a16="http://schemas.microsoft.com/office/drawing/2014/main" id="{19A5CAA1-F04C-0644-9B05-13338E1FBDF4}"/>
              </a:ext>
            </a:extLst>
          </p:cNvPr>
          <p:cNvPicPr>
            <a:picLocks noChangeAspect="1"/>
          </p:cNvPicPr>
          <p:nvPr/>
        </p:nvPicPr>
        <p:blipFill rotWithShape="1">
          <a:blip r:embed="rId3">
            <a:duotone>
              <a:schemeClr val="accent4">
                <a:shade val="45000"/>
                <a:satMod val="135000"/>
              </a:schemeClr>
              <a:prstClr val="white"/>
            </a:duotone>
            <a:extLst>
              <a:ext uri="{28A0092B-C50C-407E-A947-70E740481C1C}">
                <a14:useLocalDpi xmlns:a14="http://schemas.microsoft.com/office/drawing/2010/main" val="0"/>
              </a:ext>
            </a:extLst>
          </a:blip>
          <a:srcRect l="37236" r="31842"/>
          <a:stretch/>
        </p:blipFill>
        <p:spPr>
          <a:xfrm>
            <a:off x="6048394" y="-88134"/>
            <a:ext cx="3154720" cy="7034269"/>
          </a:xfrm>
          <a:prstGeom prst="rect">
            <a:avLst/>
          </a:prstGeom>
        </p:spPr>
      </p:pic>
      <p:pic>
        <p:nvPicPr>
          <p:cNvPr id="10" name="Picture 9">
            <a:extLst>
              <a:ext uri="{FF2B5EF4-FFF2-40B4-BE49-F238E27FC236}">
                <a16:creationId xmlns:a16="http://schemas.microsoft.com/office/drawing/2014/main" id="{6FABA1F8-3383-9542-863E-5F9530ED0B29}"/>
              </a:ext>
            </a:extLst>
          </p:cNvPr>
          <p:cNvPicPr>
            <a:picLocks noChangeAspect="1"/>
          </p:cNvPicPr>
          <p:nvPr/>
        </p:nvPicPr>
        <p:blipFill>
          <a:blip r:embed="rId4"/>
          <a:stretch>
            <a:fillRect/>
          </a:stretch>
        </p:blipFill>
        <p:spPr>
          <a:xfrm>
            <a:off x="371631" y="292273"/>
            <a:ext cx="4865876" cy="1672645"/>
          </a:xfrm>
          <a:prstGeom prst="rect">
            <a:avLst/>
          </a:prstGeom>
        </p:spPr>
      </p:pic>
    </p:spTree>
    <p:extLst>
      <p:ext uri="{BB962C8B-B14F-4D97-AF65-F5344CB8AC3E}">
        <p14:creationId xmlns:p14="http://schemas.microsoft.com/office/powerpoint/2010/main" val="7605461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74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Faculty of Science [showcase]">
            <a:hlinkClick r:id="" action="ppaction://media"/>
            <a:extLst>
              <a:ext uri="{FF2B5EF4-FFF2-40B4-BE49-F238E27FC236}">
                <a16:creationId xmlns:a16="http://schemas.microsoft.com/office/drawing/2014/main" id="{E03F1EC6-8BF7-624F-EC69-476974E83757}"/>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143941" y="643467"/>
            <a:ext cx="9904118" cy="5571066"/>
          </a:xfrm>
          <a:prstGeom prst="rect">
            <a:avLst/>
          </a:prstGeom>
        </p:spPr>
      </p:pic>
    </p:spTree>
    <p:extLst>
      <p:ext uri="{BB962C8B-B14F-4D97-AF65-F5344CB8AC3E}">
        <p14:creationId xmlns:p14="http://schemas.microsoft.com/office/powerpoint/2010/main" val="2663360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Image Gallery of Mad Scientist Pictures">
            <a:extLst>
              <a:ext uri="{FF2B5EF4-FFF2-40B4-BE49-F238E27FC236}">
                <a16:creationId xmlns:a16="http://schemas.microsoft.com/office/drawing/2014/main" id="{1E0AF765-5800-9403-C6F4-DE50FC2EE4C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365568" y="656060"/>
            <a:ext cx="7245359" cy="483023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7CA0A57-B5D7-D888-1997-04485D46B957}"/>
              </a:ext>
            </a:extLst>
          </p:cNvPr>
          <p:cNvSpPr txBox="1"/>
          <p:nvPr/>
        </p:nvSpPr>
        <p:spPr>
          <a:xfrm>
            <a:off x="2491376" y="5693130"/>
            <a:ext cx="7497593" cy="276999"/>
          </a:xfrm>
          <a:prstGeom prst="rect">
            <a:avLst/>
          </a:prstGeom>
          <a:noFill/>
        </p:spPr>
        <p:txBody>
          <a:bodyPr wrap="square">
            <a:spAutoFit/>
          </a:bodyPr>
          <a:lstStyle/>
          <a:p>
            <a:r>
              <a:rPr lang="en-GB" sz="1200" i="1" dirty="0"/>
              <a:t>Source: </a:t>
            </a:r>
            <a:r>
              <a:rPr lang="en-GB" sz="1200" i="1" dirty="0">
                <a:hlinkClick r:id="rId3"/>
              </a:rPr>
              <a:t>https://www.thoughtco.com/mad-scientist-pictures-4122975</a:t>
            </a:r>
            <a:r>
              <a:rPr lang="en-GB" sz="1200" i="1" dirty="0"/>
              <a:t> - last accessed on 11</a:t>
            </a:r>
            <a:r>
              <a:rPr lang="en-GB" sz="1200" i="1" baseline="30000" dirty="0"/>
              <a:t>th</a:t>
            </a:r>
            <a:r>
              <a:rPr lang="en-GB" sz="1200" i="1" dirty="0"/>
              <a:t> July, 2024.</a:t>
            </a:r>
          </a:p>
        </p:txBody>
      </p:sp>
    </p:spTree>
    <p:extLst>
      <p:ext uri="{BB962C8B-B14F-4D97-AF65-F5344CB8AC3E}">
        <p14:creationId xmlns:p14="http://schemas.microsoft.com/office/powerpoint/2010/main" val="2383549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974957C-823E-3D40-A4E6-A250690E53E8}"/>
              </a:ext>
            </a:extLst>
          </p:cNvPr>
          <p:cNvPicPr>
            <a:picLocks noChangeAspect="1"/>
          </p:cNvPicPr>
          <p:nvPr/>
        </p:nvPicPr>
        <p:blipFill rotWithShape="1">
          <a:blip r:embed="rId2"/>
          <a:srcRect b="10314"/>
          <a:stretch/>
        </p:blipFill>
        <p:spPr>
          <a:xfrm>
            <a:off x="0" y="-437322"/>
            <a:ext cx="12192000" cy="7295322"/>
          </a:xfrm>
          <a:prstGeom prst="rect">
            <a:avLst/>
          </a:prstGeom>
        </p:spPr>
      </p:pic>
      <p:pic>
        <p:nvPicPr>
          <p:cNvPr id="6" name="Picture 5">
            <a:extLst>
              <a:ext uri="{FF2B5EF4-FFF2-40B4-BE49-F238E27FC236}">
                <a16:creationId xmlns:a16="http://schemas.microsoft.com/office/drawing/2014/main" id="{58E221EE-16DF-154D-88A6-BF536DB74DB8}"/>
              </a:ext>
            </a:extLst>
          </p:cNvPr>
          <p:cNvPicPr>
            <a:picLocks noChangeAspect="1"/>
          </p:cNvPicPr>
          <p:nvPr/>
        </p:nvPicPr>
        <p:blipFill>
          <a:blip r:embed="rId3">
            <a:alphaModFix/>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1397892">
            <a:off x="-738099" y="-2038931"/>
            <a:ext cx="4552542" cy="5208324"/>
          </a:xfrm>
          <a:prstGeom prst="rect">
            <a:avLst/>
          </a:prstGeom>
        </p:spPr>
      </p:pic>
      <p:sp>
        <p:nvSpPr>
          <p:cNvPr id="10" name="Title 1">
            <a:extLst>
              <a:ext uri="{FF2B5EF4-FFF2-40B4-BE49-F238E27FC236}">
                <a16:creationId xmlns:a16="http://schemas.microsoft.com/office/drawing/2014/main" id="{65B77563-5106-F342-A4DA-0874D5C5EE03}"/>
              </a:ext>
            </a:extLst>
          </p:cNvPr>
          <p:cNvSpPr txBox="1">
            <a:spLocks/>
          </p:cNvSpPr>
          <p:nvPr/>
        </p:nvSpPr>
        <p:spPr>
          <a:xfrm>
            <a:off x="551171" y="-1056758"/>
            <a:ext cx="2920947" cy="327991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endParaRPr lang="en-US" b="1" dirty="0">
              <a:solidFill>
                <a:schemeClr val="bg1"/>
              </a:solidFill>
              <a:latin typeface="Calibri" charset="0"/>
              <a:ea typeface="Calibri" charset="0"/>
              <a:cs typeface="Calibri" charset="0"/>
            </a:endParaRPr>
          </a:p>
          <a:p>
            <a:endParaRPr lang="en-US" b="1" dirty="0">
              <a:solidFill>
                <a:schemeClr val="bg1"/>
              </a:solidFill>
              <a:latin typeface="Calibri" charset="0"/>
              <a:ea typeface="Calibri" charset="0"/>
              <a:cs typeface="Calibri" charset="0"/>
            </a:endParaRPr>
          </a:p>
          <a:p>
            <a:r>
              <a:rPr lang="en-US" b="1" dirty="0">
                <a:solidFill>
                  <a:schemeClr val="bg1"/>
                </a:solidFill>
                <a:latin typeface="Calibri" charset="0"/>
                <a:ea typeface="Calibri" charset="0"/>
                <a:cs typeface="Calibri" charset="0"/>
              </a:rPr>
              <a:t>Why should you study Science at UM?</a:t>
            </a:r>
          </a:p>
        </p:txBody>
      </p:sp>
      <p:sp>
        <p:nvSpPr>
          <p:cNvPr id="13" name="Rectangle 12">
            <a:extLst>
              <a:ext uri="{FF2B5EF4-FFF2-40B4-BE49-F238E27FC236}">
                <a16:creationId xmlns:a16="http://schemas.microsoft.com/office/drawing/2014/main" id="{6B9D8330-61DF-0B45-B77E-0DE5BCDE25CD}"/>
              </a:ext>
            </a:extLst>
          </p:cNvPr>
          <p:cNvSpPr/>
          <p:nvPr/>
        </p:nvSpPr>
        <p:spPr>
          <a:xfrm>
            <a:off x="0" y="6200774"/>
            <a:ext cx="12192000" cy="657225"/>
          </a:xfrm>
          <a:prstGeom prst="rect">
            <a:avLst/>
          </a:prstGeom>
          <a:solidFill>
            <a:srgbClr val="FFC000">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940B48F0-8FB4-2F4A-9109-8A870A87A4FA}"/>
              </a:ext>
            </a:extLst>
          </p:cNvPr>
          <p:cNvPicPr>
            <a:picLocks noChangeAspect="1"/>
          </p:cNvPicPr>
          <p:nvPr/>
        </p:nvPicPr>
        <p:blipFill>
          <a:blip r:embed="rId4"/>
          <a:stretch>
            <a:fillRect/>
          </a:stretch>
        </p:blipFill>
        <p:spPr>
          <a:xfrm>
            <a:off x="551171" y="6333067"/>
            <a:ext cx="1974007" cy="389467"/>
          </a:xfrm>
          <a:prstGeom prst="rect">
            <a:avLst/>
          </a:prstGeom>
        </p:spPr>
      </p:pic>
      <p:sp>
        <p:nvSpPr>
          <p:cNvPr id="2" name="TextBox 1">
            <a:extLst>
              <a:ext uri="{FF2B5EF4-FFF2-40B4-BE49-F238E27FC236}">
                <a16:creationId xmlns:a16="http://schemas.microsoft.com/office/drawing/2014/main" id="{B5997F6F-306B-4697-FAD5-A19A24E8A6E5}"/>
              </a:ext>
            </a:extLst>
          </p:cNvPr>
          <p:cNvSpPr txBox="1"/>
          <p:nvPr/>
        </p:nvSpPr>
        <p:spPr>
          <a:xfrm>
            <a:off x="145915" y="2435154"/>
            <a:ext cx="6313251" cy="3699474"/>
          </a:xfrm>
          <a:prstGeom prst="rect">
            <a:avLst/>
          </a:prstGeom>
          <a:noFill/>
        </p:spPr>
        <p:txBody>
          <a:bodyPr wrap="square" rtlCol="0">
            <a:spAutoFit/>
          </a:bodyPr>
          <a:lstStyle/>
          <a:p>
            <a:pPr marL="285744" indent="-285744">
              <a:lnSpc>
                <a:spcPct val="200000"/>
              </a:lnSpc>
              <a:buClr>
                <a:srgbClr val="CB203D"/>
              </a:buClr>
              <a:buFont typeface="Courier New" panose="02070309020205020404" pitchFamily="49" charset="0"/>
              <a:buChar char="o"/>
            </a:pPr>
            <a:r>
              <a:rPr lang="en-GB" sz="2000" dirty="0"/>
              <a:t>Exciting and fun – research and fast-paced development</a:t>
            </a:r>
          </a:p>
          <a:p>
            <a:pPr marL="285744" indent="-285744">
              <a:lnSpc>
                <a:spcPct val="200000"/>
              </a:lnSpc>
              <a:buClr>
                <a:srgbClr val="CB203D"/>
              </a:buClr>
              <a:buFont typeface="Courier New" panose="02070309020205020404" pitchFamily="49" charset="0"/>
              <a:buChar char="o"/>
            </a:pPr>
            <a:r>
              <a:rPr lang="en-GB" sz="2000" dirty="0"/>
              <a:t>Beneficial for our Society at Large – shape and understand the world around us</a:t>
            </a:r>
          </a:p>
          <a:p>
            <a:pPr marL="285744" indent="-285744">
              <a:lnSpc>
                <a:spcPct val="200000"/>
              </a:lnSpc>
              <a:buClr>
                <a:srgbClr val="CB203D"/>
              </a:buClr>
              <a:buFont typeface="Courier New" panose="02070309020205020404" pitchFamily="49" charset="0"/>
              <a:buChar char="o"/>
            </a:pPr>
            <a:r>
              <a:rPr lang="en-GB" sz="2000" dirty="0"/>
              <a:t>Problem Solving and Decision Making</a:t>
            </a:r>
          </a:p>
          <a:p>
            <a:pPr marL="285744" indent="-285744">
              <a:lnSpc>
                <a:spcPct val="200000"/>
              </a:lnSpc>
              <a:buClr>
                <a:srgbClr val="CB203D"/>
              </a:buClr>
              <a:buFont typeface="Courier New" panose="02070309020205020404" pitchFamily="49" charset="0"/>
              <a:buChar char="o"/>
            </a:pPr>
            <a:r>
              <a:rPr lang="en-GB" sz="2000" dirty="0"/>
              <a:t>Transferable Analytical Skills </a:t>
            </a:r>
          </a:p>
          <a:p>
            <a:pPr marL="285744" indent="-285744">
              <a:lnSpc>
                <a:spcPct val="200000"/>
              </a:lnSpc>
              <a:buClr>
                <a:srgbClr val="CB203D"/>
              </a:buClr>
              <a:buFont typeface="Courier New" panose="02070309020205020404" pitchFamily="49" charset="0"/>
              <a:buChar char="o"/>
            </a:pPr>
            <a:r>
              <a:rPr lang="en-GB" sz="2000" dirty="0"/>
              <a:t>Career Opportunities</a:t>
            </a:r>
          </a:p>
        </p:txBody>
      </p:sp>
    </p:spTree>
    <p:extLst>
      <p:ext uri="{BB962C8B-B14F-4D97-AF65-F5344CB8AC3E}">
        <p14:creationId xmlns:p14="http://schemas.microsoft.com/office/powerpoint/2010/main" val="4380625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54BE3E-610A-CFA5-A146-CA84EB58E9DB}"/>
              </a:ext>
            </a:extLst>
          </p:cNvPr>
          <p:cNvSpPr>
            <a:spLocks noGrp="1"/>
          </p:cNvSpPr>
          <p:nvPr>
            <p:ph idx="1"/>
          </p:nvPr>
        </p:nvSpPr>
        <p:spPr>
          <a:xfrm>
            <a:off x="838200" y="2185548"/>
            <a:ext cx="10515600" cy="4351338"/>
          </a:xfrm>
        </p:spPr>
        <p:txBody>
          <a:bodyPr>
            <a:normAutofit/>
          </a:bodyPr>
          <a:lstStyle/>
          <a:p>
            <a:pPr algn="l">
              <a:buFont typeface="Arial" panose="020B0604020202020204" pitchFamily="34" charset="0"/>
              <a:buChar char="•"/>
            </a:pPr>
            <a:r>
              <a:rPr lang="en-GB" sz="3200" b="0" i="0" dirty="0">
                <a:solidFill>
                  <a:srgbClr val="1F1F1F"/>
                </a:solidFill>
                <a:effectLst/>
                <a:latin typeface="Google Sans"/>
              </a:rPr>
              <a:t>"Science is the key to the future, and those who have the keys will be the ones to shape it." - Bill Gates</a:t>
            </a:r>
          </a:p>
          <a:p>
            <a:pPr marL="0" indent="0" algn="l">
              <a:buNone/>
            </a:pPr>
            <a:endParaRPr lang="en-GB" sz="1600" b="0" i="0" dirty="0">
              <a:solidFill>
                <a:srgbClr val="1F1F1F"/>
              </a:solidFill>
              <a:effectLst/>
              <a:latin typeface="Google Sans"/>
            </a:endParaRPr>
          </a:p>
          <a:p>
            <a:pPr marL="0" indent="0" algn="l">
              <a:buNone/>
            </a:pPr>
            <a:endParaRPr lang="en-GB" sz="1600" b="0" i="0" dirty="0">
              <a:solidFill>
                <a:srgbClr val="1F1F1F"/>
              </a:solidFill>
              <a:effectLst/>
              <a:latin typeface="Google Sans"/>
            </a:endParaRPr>
          </a:p>
          <a:p>
            <a:pPr algn="l">
              <a:buFont typeface="Arial" panose="020B0604020202020204" pitchFamily="34" charset="0"/>
              <a:buChar char="•"/>
            </a:pPr>
            <a:r>
              <a:rPr lang="en-GB" sz="3200" b="0" i="0" dirty="0">
                <a:solidFill>
                  <a:srgbClr val="1F1F1F"/>
                </a:solidFill>
                <a:effectLst/>
                <a:latin typeface="Google Sans"/>
              </a:rPr>
              <a:t>"Science is the language of the universe, and those who speak it can unlock its mysteries." - Neil deGrasse Tyson</a:t>
            </a:r>
          </a:p>
          <a:p>
            <a:pPr marL="0" indent="0">
              <a:buNone/>
            </a:pPr>
            <a:endParaRPr lang="en-GB" dirty="0"/>
          </a:p>
        </p:txBody>
      </p:sp>
      <p:pic>
        <p:nvPicPr>
          <p:cNvPr id="7" name="Content Placeholder 3">
            <a:extLst>
              <a:ext uri="{FF2B5EF4-FFF2-40B4-BE49-F238E27FC236}">
                <a16:creationId xmlns:a16="http://schemas.microsoft.com/office/drawing/2014/main" id="{F5EBA994-85B8-DB6A-7954-A1AFE327EE20}"/>
              </a:ext>
            </a:extLst>
          </p:cNvPr>
          <p:cNvPicPr>
            <a:picLocks noChangeAspect="1"/>
          </p:cNvPicPr>
          <p:nvPr/>
        </p:nvPicPr>
        <p:blipFill>
          <a:blip r:embed="rId2">
            <a:alphaModFix amt="65000"/>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9623130">
            <a:off x="-53938" y="-6555475"/>
            <a:ext cx="8163000" cy="9159157"/>
          </a:xfrm>
          <a:prstGeom prst="rect">
            <a:avLst/>
          </a:prstGeom>
        </p:spPr>
      </p:pic>
      <p:sp>
        <p:nvSpPr>
          <p:cNvPr id="8" name="TextBox 7">
            <a:extLst>
              <a:ext uri="{FF2B5EF4-FFF2-40B4-BE49-F238E27FC236}">
                <a16:creationId xmlns:a16="http://schemas.microsoft.com/office/drawing/2014/main" id="{C0191264-29FA-1AB8-35B4-B5211F63D350}"/>
              </a:ext>
            </a:extLst>
          </p:cNvPr>
          <p:cNvSpPr txBox="1"/>
          <p:nvPr/>
        </p:nvSpPr>
        <p:spPr>
          <a:xfrm>
            <a:off x="3249038" y="447472"/>
            <a:ext cx="4669277" cy="630942"/>
          </a:xfrm>
          <a:prstGeom prst="rect">
            <a:avLst/>
          </a:prstGeom>
          <a:noFill/>
        </p:spPr>
        <p:txBody>
          <a:bodyPr wrap="square" rtlCol="0">
            <a:spAutoFit/>
          </a:bodyPr>
          <a:lstStyle/>
          <a:p>
            <a:r>
              <a:rPr lang="en-GB" sz="3500" b="1" dirty="0">
                <a:solidFill>
                  <a:schemeClr val="bg1"/>
                </a:solidFill>
                <a:latin typeface="Calibri" charset="0"/>
                <a:ea typeface="Calibri" charset="0"/>
                <a:cs typeface="Calibri" charset="0"/>
              </a:rPr>
              <a:t>Quotes</a:t>
            </a:r>
          </a:p>
        </p:txBody>
      </p:sp>
    </p:spTree>
    <p:extLst>
      <p:ext uri="{BB962C8B-B14F-4D97-AF65-F5344CB8AC3E}">
        <p14:creationId xmlns:p14="http://schemas.microsoft.com/office/powerpoint/2010/main" val="34000802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 name="Content Placeholder 3"/>
          <p:cNvPicPr>
            <a:picLocks noChangeAspect="1"/>
          </p:cNvPicPr>
          <p:nvPr/>
        </p:nvPicPr>
        <p:blipFill>
          <a:blip r:embed="rId2">
            <a:alphaModFix amt="65000"/>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9623130">
            <a:off x="146372" y="-5993383"/>
            <a:ext cx="8163000" cy="9159157"/>
          </a:xfrm>
          <a:prstGeom prst="rect">
            <a:avLst/>
          </a:prstGeom>
        </p:spPr>
      </p:pic>
      <p:pic>
        <p:nvPicPr>
          <p:cNvPr id="4" name="Content Placeholder 3"/>
          <p:cNvPicPr>
            <a:picLocks noGrp="1" noChangeAspect="1"/>
          </p:cNvPicPr>
          <p:nvPr>
            <p:ph idx="1"/>
          </p:nvPr>
        </p:nvPicPr>
        <p:blipFill>
          <a:blip r:embed="rId2">
            <a:alphaModFix/>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9623130">
            <a:off x="496467" y="-5798437"/>
            <a:ext cx="7815513" cy="8769265"/>
          </a:xfrm>
        </p:spPr>
      </p:pic>
      <p:sp>
        <p:nvSpPr>
          <p:cNvPr id="5" name="Title 1"/>
          <p:cNvSpPr txBox="1">
            <a:spLocks/>
          </p:cNvSpPr>
          <p:nvPr/>
        </p:nvSpPr>
        <p:spPr>
          <a:xfrm>
            <a:off x="2004871" y="-102563"/>
            <a:ext cx="6472824" cy="205923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r>
              <a:rPr lang="en-US" sz="3500" b="1" dirty="0">
                <a:solidFill>
                  <a:schemeClr val="bg1"/>
                </a:solidFill>
                <a:latin typeface="Calibri" charset="0"/>
                <a:ea typeface="Calibri" charset="0"/>
                <a:cs typeface="Calibri" charset="0"/>
              </a:rPr>
              <a:t>The Faculty of Science</a:t>
            </a:r>
          </a:p>
          <a:p>
            <a:r>
              <a:rPr lang="en-US" sz="2800" b="1" dirty="0">
                <a:solidFill>
                  <a:schemeClr val="bg1"/>
                </a:solidFill>
                <a:latin typeface="Calibri" charset="0"/>
                <a:ea typeface="Calibri" charset="0"/>
                <a:cs typeface="Calibri" charset="0"/>
              </a:rPr>
              <a:t>The Departments</a:t>
            </a:r>
            <a:endParaRPr lang="en-US" sz="2800" dirty="0">
              <a:solidFill>
                <a:schemeClr val="bg1"/>
              </a:solidFill>
              <a:latin typeface="Calibri" charset="0"/>
              <a:ea typeface="Calibri" charset="0"/>
              <a:cs typeface="Calibri" charset="0"/>
            </a:endParaRPr>
          </a:p>
        </p:txBody>
      </p:sp>
      <p:sp>
        <p:nvSpPr>
          <p:cNvPr id="39" name="Rectangle 38"/>
          <p:cNvSpPr/>
          <p:nvPr/>
        </p:nvSpPr>
        <p:spPr>
          <a:xfrm>
            <a:off x="723046" y="2308525"/>
            <a:ext cx="5221840" cy="3699474"/>
          </a:xfrm>
          <a:prstGeom prst="rect">
            <a:avLst/>
          </a:prstGeom>
        </p:spPr>
        <p:txBody>
          <a:bodyPr wrap="square">
            <a:spAutoFit/>
          </a:bodyPr>
          <a:lstStyle/>
          <a:p>
            <a:pPr marL="285744" indent="-285744">
              <a:lnSpc>
                <a:spcPct val="200000"/>
              </a:lnSpc>
              <a:buClr>
                <a:srgbClr val="CB203D"/>
              </a:buClr>
              <a:buFont typeface="Courier New" panose="02070309020205020404" pitchFamily="49" charset="0"/>
              <a:buChar char="o"/>
            </a:pPr>
            <a:r>
              <a:rPr lang="en-US" sz="2000" dirty="0">
                <a:latin typeface="Calibri" charset="0"/>
                <a:ea typeface="Calibri" charset="0"/>
                <a:cs typeface="Calibri" charset="0"/>
              </a:rPr>
              <a:t>Biology</a:t>
            </a:r>
          </a:p>
          <a:p>
            <a:pPr marL="285744" indent="-285744">
              <a:lnSpc>
                <a:spcPct val="200000"/>
              </a:lnSpc>
              <a:buClr>
                <a:srgbClr val="CB203D"/>
              </a:buClr>
              <a:buFont typeface="Courier New" panose="02070309020205020404" pitchFamily="49" charset="0"/>
              <a:buChar char="o"/>
            </a:pPr>
            <a:r>
              <a:rPr lang="en-US" sz="2000" dirty="0">
                <a:latin typeface="Calibri" charset="0"/>
                <a:ea typeface="Calibri" charset="0"/>
                <a:cs typeface="Calibri" charset="0"/>
              </a:rPr>
              <a:t>Chemistry</a:t>
            </a:r>
          </a:p>
          <a:p>
            <a:pPr marL="285744" indent="-285744">
              <a:lnSpc>
                <a:spcPct val="200000"/>
              </a:lnSpc>
              <a:buClr>
                <a:srgbClr val="CB203D"/>
              </a:buClr>
              <a:buFont typeface="Courier New" panose="02070309020205020404" pitchFamily="49" charset="0"/>
              <a:buChar char="o"/>
            </a:pPr>
            <a:r>
              <a:rPr lang="en-US" sz="2000" dirty="0">
                <a:latin typeface="Calibri" charset="0"/>
                <a:ea typeface="Calibri" charset="0"/>
                <a:cs typeface="Calibri" charset="0"/>
              </a:rPr>
              <a:t>Geosciences</a:t>
            </a:r>
          </a:p>
          <a:p>
            <a:pPr marL="285744" indent="-285744">
              <a:lnSpc>
                <a:spcPct val="200000"/>
              </a:lnSpc>
              <a:buClr>
                <a:srgbClr val="CB203D"/>
              </a:buClr>
              <a:buFont typeface="Courier New" panose="02070309020205020404" pitchFamily="49" charset="0"/>
              <a:buChar char="o"/>
            </a:pPr>
            <a:r>
              <a:rPr lang="en-US" sz="2000" dirty="0">
                <a:latin typeface="Calibri" charset="0"/>
                <a:ea typeface="Calibri" charset="0"/>
                <a:cs typeface="Calibri" charset="0"/>
              </a:rPr>
              <a:t>Physics</a:t>
            </a:r>
          </a:p>
          <a:p>
            <a:pPr marL="285744" indent="-285744">
              <a:lnSpc>
                <a:spcPct val="200000"/>
              </a:lnSpc>
              <a:buClr>
                <a:srgbClr val="CB203D"/>
              </a:buClr>
              <a:buFont typeface="Courier New" panose="02070309020205020404" pitchFamily="49" charset="0"/>
              <a:buChar char="o"/>
            </a:pPr>
            <a:r>
              <a:rPr lang="en-US" sz="2000" dirty="0">
                <a:latin typeface="Calibri" charset="0"/>
                <a:ea typeface="Calibri" charset="0"/>
                <a:cs typeface="Calibri" charset="0"/>
              </a:rPr>
              <a:t>Mathematics</a:t>
            </a:r>
          </a:p>
          <a:p>
            <a:pPr marL="285744" indent="-285744">
              <a:lnSpc>
                <a:spcPct val="200000"/>
              </a:lnSpc>
              <a:buClr>
                <a:srgbClr val="CB203D"/>
              </a:buClr>
              <a:buFont typeface="Courier New" panose="02070309020205020404" pitchFamily="49" charset="0"/>
              <a:buChar char="o"/>
            </a:pPr>
            <a:r>
              <a:rPr lang="en-US" sz="2000" dirty="0">
                <a:latin typeface="Calibri" charset="0"/>
                <a:ea typeface="Calibri" charset="0"/>
                <a:cs typeface="Calibri" charset="0"/>
              </a:rPr>
              <a:t>Statistics and Operations Research</a:t>
            </a:r>
          </a:p>
        </p:txBody>
      </p:sp>
    </p:spTree>
    <p:extLst>
      <p:ext uri="{BB962C8B-B14F-4D97-AF65-F5344CB8AC3E}">
        <p14:creationId xmlns:p14="http://schemas.microsoft.com/office/powerpoint/2010/main" val="20846781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D9E376A-3A6E-A04A-8FCC-0C8FDCB5A9AF}"/>
              </a:ext>
            </a:extLst>
          </p:cNvPr>
          <p:cNvPicPr>
            <a:picLocks noChangeAspect="1"/>
          </p:cNvPicPr>
          <p:nvPr/>
        </p:nvPicPr>
        <p:blipFill rotWithShape="1">
          <a:blip r:embed="rId2"/>
          <a:srcRect l="23752" r="23720"/>
          <a:stretch/>
        </p:blipFill>
        <p:spPr>
          <a:xfrm>
            <a:off x="6789572" y="-2108"/>
            <a:ext cx="5402428" cy="6860107"/>
          </a:xfrm>
          <a:prstGeom prst="rect">
            <a:avLst/>
          </a:prstGeom>
        </p:spPr>
      </p:pic>
      <p:sp>
        <p:nvSpPr>
          <p:cNvPr id="6" name="Title 1"/>
          <p:cNvSpPr txBox="1">
            <a:spLocks/>
          </p:cNvSpPr>
          <p:nvPr/>
        </p:nvSpPr>
        <p:spPr>
          <a:xfrm>
            <a:off x="535267" y="631624"/>
            <a:ext cx="5982265" cy="149087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r>
              <a:rPr lang="en-US" sz="2700" b="1" dirty="0">
                <a:latin typeface="Calibri" charset="0"/>
                <a:ea typeface="Calibri" charset="0"/>
                <a:cs typeface="Calibri" charset="0"/>
              </a:rPr>
              <a:t>The Faculty of Science – Degrees Offered</a:t>
            </a:r>
          </a:p>
        </p:txBody>
      </p:sp>
      <p:sp>
        <p:nvSpPr>
          <p:cNvPr id="8" name="Title 1"/>
          <p:cNvSpPr txBox="1">
            <a:spLocks/>
          </p:cNvSpPr>
          <p:nvPr/>
        </p:nvSpPr>
        <p:spPr>
          <a:xfrm>
            <a:off x="548573" y="2122495"/>
            <a:ext cx="6186211" cy="3822079"/>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pPr marL="273050" indent="-273050">
              <a:lnSpc>
                <a:spcPct val="100000"/>
              </a:lnSpc>
              <a:buClr>
                <a:srgbClr val="CB203D"/>
              </a:buClr>
              <a:buFont typeface="Courier New" charset="0"/>
              <a:buChar char="o"/>
              <a:tabLst>
                <a:tab pos="273050" algn="l"/>
              </a:tabLst>
            </a:pPr>
            <a:r>
              <a:rPr lang="en-US" sz="2400" dirty="0">
                <a:latin typeface="Calibri" charset="0"/>
                <a:ea typeface="Calibri" charset="0"/>
                <a:cs typeface="Calibri" charset="0"/>
              </a:rPr>
              <a:t>Undergraduate Degrees</a:t>
            </a:r>
          </a:p>
          <a:p>
            <a:pPr>
              <a:lnSpc>
                <a:spcPct val="100000"/>
              </a:lnSpc>
              <a:buClr>
                <a:srgbClr val="CB203D"/>
              </a:buClr>
              <a:tabLst>
                <a:tab pos="273050" algn="l"/>
              </a:tabLst>
            </a:pPr>
            <a:endParaRPr lang="en-US" sz="2400" dirty="0">
              <a:latin typeface="Calibri" charset="0"/>
              <a:ea typeface="Calibri" charset="0"/>
              <a:cs typeface="Calibri" charset="0"/>
            </a:endParaRPr>
          </a:p>
          <a:p>
            <a:pPr marL="622300" indent="-349250">
              <a:lnSpc>
                <a:spcPct val="100000"/>
              </a:lnSpc>
              <a:buClr>
                <a:srgbClr val="CB203D"/>
              </a:buClr>
              <a:buFont typeface="Wingdings" panose="05000000000000000000" pitchFamily="2" charset="2"/>
              <a:buChar char="§"/>
              <a:tabLst>
                <a:tab pos="622300" algn="l"/>
              </a:tabLst>
            </a:pPr>
            <a:r>
              <a:rPr lang="en-US" sz="2400" dirty="0">
                <a:latin typeface="Calibri" charset="0"/>
                <a:ea typeface="Calibri" charset="0"/>
                <a:cs typeface="Calibri" charset="0"/>
              </a:rPr>
              <a:t>All departments offer joint </a:t>
            </a:r>
            <a:r>
              <a:rPr lang="en-US" sz="2400" dirty="0" err="1">
                <a:latin typeface="Calibri" charset="0"/>
                <a:ea typeface="Calibri" charset="0"/>
                <a:cs typeface="Calibri" charset="0"/>
              </a:rPr>
              <a:t>honours</a:t>
            </a:r>
            <a:r>
              <a:rPr lang="en-US" sz="2400" dirty="0">
                <a:latin typeface="Calibri" charset="0"/>
                <a:ea typeface="Calibri" charset="0"/>
                <a:cs typeface="Calibri" charset="0"/>
              </a:rPr>
              <a:t> degree   with areas from within the faculty and with subjects other faculties – 4 years</a:t>
            </a:r>
          </a:p>
          <a:p>
            <a:pPr marL="273050">
              <a:lnSpc>
                <a:spcPct val="100000"/>
              </a:lnSpc>
              <a:buClr>
                <a:srgbClr val="CB203D"/>
              </a:buClr>
              <a:tabLst>
                <a:tab pos="622300" algn="l"/>
              </a:tabLst>
            </a:pPr>
            <a:endParaRPr lang="en-US" sz="2400" dirty="0">
              <a:latin typeface="Calibri" charset="0"/>
              <a:ea typeface="Calibri" charset="0"/>
              <a:cs typeface="Calibri" charset="0"/>
            </a:endParaRPr>
          </a:p>
          <a:p>
            <a:pPr marL="342900" indent="-69850">
              <a:lnSpc>
                <a:spcPct val="100000"/>
              </a:lnSpc>
              <a:buClr>
                <a:srgbClr val="CB203D"/>
              </a:buClr>
              <a:buFont typeface="Wingdings" panose="05000000000000000000" pitchFamily="2" charset="2"/>
              <a:buChar char="§"/>
              <a:tabLst>
                <a:tab pos="622300" algn="l"/>
              </a:tabLst>
            </a:pPr>
            <a:r>
              <a:rPr lang="en-US" sz="2400" dirty="0">
                <a:latin typeface="Calibri" charset="0"/>
                <a:ea typeface="Calibri" charset="0"/>
                <a:cs typeface="Calibri" charset="0"/>
              </a:rPr>
              <a:t>   Biology, Chemistry and Physics 	departments also offer single </a:t>
            </a:r>
            <a:r>
              <a:rPr lang="en-US" sz="2400" dirty="0" err="1">
                <a:latin typeface="Calibri" charset="0"/>
                <a:ea typeface="Calibri" charset="0"/>
                <a:cs typeface="Calibri" charset="0"/>
              </a:rPr>
              <a:t>honours</a:t>
            </a:r>
            <a:r>
              <a:rPr lang="en-US" sz="2400" dirty="0">
                <a:latin typeface="Calibri" charset="0"/>
                <a:ea typeface="Calibri" charset="0"/>
                <a:cs typeface="Calibri" charset="0"/>
              </a:rPr>
              <a:t> 	degree – 3 years</a:t>
            </a:r>
          </a:p>
          <a:p>
            <a:pPr marL="285744" indent="-285744">
              <a:lnSpc>
                <a:spcPct val="200000"/>
              </a:lnSpc>
              <a:buClr>
                <a:srgbClr val="CB203D"/>
              </a:buClr>
              <a:buFont typeface="Courier New" panose="02070309020205020404" pitchFamily="49" charset="0"/>
              <a:buChar char="o"/>
            </a:pPr>
            <a:r>
              <a:rPr lang="en-US" sz="2400" dirty="0">
                <a:latin typeface="Calibri" charset="0"/>
                <a:ea typeface="Calibri" charset="0"/>
                <a:cs typeface="Calibri" charset="0"/>
              </a:rPr>
              <a:t>Postgraduate Degrees</a:t>
            </a:r>
          </a:p>
          <a:p>
            <a:pPr>
              <a:lnSpc>
                <a:spcPct val="100000"/>
              </a:lnSpc>
              <a:buClr>
                <a:srgbClr val="CB203D"/>
              </a:buClr>
            </a:pPr>
            <a:endParaRPr lang="en-US" sz="2000" dirty="0">
              <a:solidFill>
                <a:schemeClr val="tx1">
                  <a:lumMod val="65000"/>
                  <a:lumOff val="35000"/>
                </a:schemeClr>
              </a:solidFill>
              <a:latin typeface="Calibri" charset="0"/>
              <a:ea typeface="Calibri" charset="0"/>
              <a:cs typeface="Calibri" charset="0"/>
            </a:endParaRPr>
          </a:p>
        </p:txBody>
      </p:sp>
      <p:pic>
        <p:nvPicPr>
          <p:cNvPr id="9" name="Picture 8">
            <a:extLst>
              <a:ext uri="{FF2B5EF4-FFF2-40B4-BE49-F238E27FC236}">
                <a16:creationId xmlns:a16="http://schemas.microsoft.com/office/drawing/2014/main" id="{91FE5875-EDB1-3943-88D0-E5E831E16024}"/>
              </a:ext>
            </a:extLst>
          </p:cNvPr>
          <p:cNvPicPr>
            <a:picLocks noChangeAspect="1"/>
          </p:cNvPicPr>
          <p:nvPr/>
        </p:nvPicPr>
        <p:blipFill rotWithShape="1">
          <a:blip r:embed="rId3">
            <a:duotone>
              <a:schemeClr val="accent4">
                <a:shade val="45000"/>
                <a:satMod val="135000"/>
              </a:schemeClr>
              <a:prstClr val="white"/>
            </a:duotone>
            <a:extLst>
              <a:ext uri="{28A0092B-C50C-407E-A947-70E740481C1C}">
                <a14:useLocalDpi xmlns:a14="http://schemas.microsoft.com/office/drawing/2010/main" val="0"/>
              </a:ext>
            </a:extLst>
          </a:blip>
          <a:srcRect l="37236" r="31842"/>
          <a:stretch/>
        </p:blipFill>
        <p:spPr>
          <a:xfrm>
            <a:off x="6679996" y="-88134"/>
            <a:ext cx="3154720" cy="7034269"/>
          </a:xfrm>
          <a:prstGeom prst="rect">
            <a:avLst/>
          </a:prstGeom>
        </p:spPr>
      </p:pic>
    </p:spTree>
    <p:extLst>
      <p:ext uri="{BB962C8B-B14F-4D97-AF65-F5344CB8AC3E}">
        <p14:creationId xmlns:p14="http://schemas.microsoft.com/office/powerpoint/2010/main" val="4650796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 name="Content Placeholder 3"/>
          <p:cNvPicPr>
            <a:picLocks noChangeAspect="1"/>
          </p:cNvPicPr>
          <p:nvPr/>
        </p:nvPicPr>
        <p:blipFill>
          <a:blip r:embed="rId2">
            <a:alphaModFix amt="65000"/>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9623130">
            <a:off x="146372" y="-5993383"/>
            <a:ext cx="8163000" cy="9159157"/>
          </a:xfrm>
          <a:prstGeom prst="rect">
            <a:avLst/>
          </a:prstGeom>
        </p:spPr>
      </p:pic>
      <p:pic>
        <p:nvPicPr>
          <p:cNvPr id="4" name="Content Placeholder 3"/>
          <p:cNvPicPr>
            <a:picLocks noGrp="1" noChangeAspect="1"/>
          </p:cNvPicPr>
          <p:nvPr>
            <p:ph idx="1"/>
          </p:nvPr>
        </p:nvPicPr>
        <p:blipFill>
          <a:blip r:embed="rId2">
            <a:alphaModFix/>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9623130">
            <a:off x="496467" y="-5798437"/>
            <a:ext cx="7815513" cy="8769265"/>
          </a:xfrm>
        </p:spPr>
      </p:pic>
      <p:sp>
        <p:nvSpPr>
          <p:cNvPr id="5" name="Title 1"/>
          <p:cNvSpPr txBox="1">
            <a:spLocks/>
          </p:cNvSpPr>
          <p:nvPr/>
        </p:nvSpPr>
        <p:spPr>
          <a:xfrm>
            <a:off x="2004871" y="-102563"/>
            <a:ext cx="6472824" cy="205923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r>
              <a:rPr lang="en-US" sz="3500" b="1" dirty="0">
                <a:solidFill>
                  <a:schemeClr val="bg1"/>
                </a:solidFill>
                <a:latin typeface="Calibri" charset="0"/>
                <a:ea typeface="Calibri" charset="0"/>
                <a:cs typeface="Calibri" charset="0"/>
              </a:rPr>
              <a:t>The Faculty of Science</a:t>
            </a:r>
          </a:p>
          <a:p>
            <a:r>
              <a:rPr lang="en-US" sz="2800" b="1" dirty="0">
                <a:solidFill>
                  <a:schemeClr val="bg1"/>
                </a:solidFill>
                <a:latin typeface="Calibri" charset="0"/>
                <a:ea typeface="Calibri" charset="0"/>
                <a:cs typeface="Calibri" charset="0"/>
              </a:rPr>
              <a:t>Entry Requirements</a:t>
            </a:r>
            <a:endParaRPr lang="en-US" sz="2800" dirty="0">
              <a:solidFill>
                <a:schemeClr val="bg1"/>
              </a:solidFill>
              <a:latin typeface="Calibri" charset="0"/>
              <a:ea typeface="Calibri" charset="0"/>
              <a:cs typeface="Calibri" charset="0"/>
            </a:endParaRPr>
          </a:p>
        </p:txBody>
      </p:sp>
      <p:sp>
        <p:nvSpPr>
          <p:cNvPr id="39" name="Rectangle 38"/>
          <p:cNvSpPr/>
          <p:nvPr/>
        </p:nvSpPr>
        <p:spPr>
          <a:xfrm>
            <a:off x="745151" y="2521176"/>
            <a:ext cx="9958707" cy="2784737"/>
          </a:xfrm>
          <a:prstGeom prst="rect">
            <a:avLst/>
          </a:prstGeom>
        </p:spPr>
        <p:txBody>
          <a:bodyPr wrap="square">
            <a:spAutoFit/>
          </a:bodyPr>
          <a:lstStyle/>
          <a:p>
            <a:pPr>
              <a:lnSpc>
                <a:spcPct val="200000"/>
              </a:lnSpc>
              <a:buClr>
                <a:srgbClr val="CB203D"/>
              </a:buClr>
            </a:pPr>
            <a:r>
              <a:rPr lang="en-GB" b="0" i="0" dirty="0">
                <a:effectLst/>
              </a:rPr>
              <a:t>Applicants must satisfy the </a:t>
            </a:r>
            <a:r>
              <a:rPr lang="en-GB" b="1" i="0" dirty="0">
                <a:effectLst/>
              </a:rPr>
              <a:t>General Entry Requirements</a:t>
            </a:r>
            <a:r>
              <a:rPr lang="en-GB" b="0" i="0" dirty="0">
                <a:effectLst/>
              </a:rPr>
              <a:t> for admission:</a:t>
            </a:r>
          </a:p>
          <a:p>
            <a:pPr marL="285750" indent="-285750">
              <a:lnSpc>
                <a:spcPct val="200000"/>
              </a:lnSpc>
              <a:buClr>
                <a:srgbClr val="CB203D"/>
              </a:buClr>
              <a:buFont typeface="Courier New" panose="02070309020205020404" pitchFamily="49" charset="0"/>
              <a:buChar char="o"/>
            </a:pPr>
            <a:r>
              <a:rPr lang="en-GB" b="0" i="0" dirty="0">
                <a:effectLst/>
              </a:rPr>
              <a:t>the Matriculation Certificate</a:t>
            </a:r>
          </a:p>
          <a:p>
            <a:pPr marL="285750" indent="-285750">
              <a:lnSpc>
                <a:spcPct val="200000"/>
              </a:lnSpc>
              <a:buClr>
                <a:srgbClr val="CB203D"/>
              </a:buClr>
              <a:buFont typeface="Courier New" panose="02070309020205020404" pitchFamily="49" charset="0"/>
              <a:buChar char="o"/>
            </a:pPr>
            <a:r>
              <a:rPr lang="en-GB" b="0" i="0" dirty="0">
                <a:effectLst/>
              </a:rPr>
              <a:t>Secondary Education Certificate passes at Grade 5 or better in Maltese, English Language and Mathematics.</a:t>
            </a:r>
          </a:p>
          <a:p>
            <a:pPr>
              <a:lnSpc>
                <a:spcPct val="200000"/>
              </a:lnSpc>
              <a:buClr>
                <a:srgbClr val="CB203D"/>
              </a:buClr>
            </a:pPr>
            <a:r>
              <a:rPr lang="en-GB" b="0" i="0" dirty="0">
                <a:effectLst/>
              </a:rPr>
              <a:t>Applicants must also satisfy </a:t>
            </a:r>
            <a:r>
              <a:rPr lang="en-GB" b="1" i="0" dirty="0">
                <a:effectLst/>
              </a:rPr>
              <a:t>Special Course Requirements</a:t>
            </a:r>
            <a:r>
              <a:rPr lang="en-GB" dirty="0"/>
              <a:t>.</a:t>
            </a:r>
            <a:endParaRPr lang="en-US" dirty="0">
              <a:ea typeface="Calibri" charset="0"/>
              <a:cs typeface="Calibri" charset="0"/>
            </a:endParaRPr>
          </a:p>
        </p:txBody>
      </p:sp>
    </p:spTree>
    <p:extLst>
      <p:ext uri="{BB962C8B-B14F-4D97-AF65-F5344CB8AC3E}">
        <p14:creationId xmlns:p14="http://schemas.microsoft.com/office/powerpoint/2010/main" val="17881898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974957C-823E-3D40-A4E6-A250690E53E8}"/>
              </a:ext>
            </a:extLst>
          </p:cNvPr>
          <p:cNvPicPr>
            <a:picLocks noChangeAspect="1"/>
          </p:cNvPicPr>
          <p:nvPr/>
        </p:nvPicPr>
        <p:blipFill rotWithShape="1">
          <a:blip r:embed="rId2"/>
          <a:srcRect b="10314"/>
          <a:stretch/>
        </p:blipFill>
        <p:spPr>
          <a:xfrm>
            <a:off x="0" y="-437322"/>
            <a:ext cx="12192000" cy="7295322"/>
          </a:xfrm>
          <a:prstGeom prst="rect">
            <a:avLst/>
          </a:prstGeom>
        </p:spPr>
      </p:pic>
      <p:pic>
        <p:nvPicPr>
          <p:cNvPr id="7" name="Picture 6">
            <a:extLst>
              <a:ext uri="{FF2B5EF4-FFF2-40B4-BE49-F238E27FC236}">
                <a16:creationId xmlns:a16="http://schemas.microsoft.com/office/drawing/2014/main" id="{9703F504-5770-9849-843E-46DA307D8DDC}"/>
              </a:ext>
            </a:extLst>
          </p:cNvPr>
          <p:cNvPicPr>
            <a:picLocks noChangeAspect="1"/>
          </p:cNvPicPr>
          <p:nvPr/>
        </p:nvPicPr>
        <p:blipFill>
          <a:blip r:embed="rId3">
            <a:alphaModFix amt="70000"/>
            <a:extLst>
              <a:ext uri="{28A0092B-C50C-407E-A947-70E740481C1C}">
                <a14:useLocalDpi xmlns:a14="http://schemas.microsoft.com/office/drawing/2010/main" val="0"/>
              </a:ext>
            </a:extLst>
          </a:blip>
          <a:stretch>
            <a:fillRect/>
          </a:stretch>
        </p:blipFill>
        <p:spPr>
          <a:xfrm>
            <a:off x="254833" y="412808"/>
            <a:ext cx="5092523" cy="4751491"/>
          </a:xfrm>
          <a:prstGeom prst="rect">
            <a:avLst/>
          </a:prstGeom>
          <a:effectLst/>
        </p:spPr>
      </p:pic>
      <p:pic>
        <p:nvPicPr>
          <p:cNvPr id="6" name="Picture 5">
            <a:extLst>
              <a:ext uri="{FF2B5EF4-FFF2-40B4-BE49-F238E27FC236}">
                <a16:creationId xmlns:a16="http://schemas.microsoft.com/office/drawing/2014/main" id="{58E221EE-16DF-154D-88A6-BF536DB74DB8}"/>
              </a:ext>
            </a:extLst>
          </p:cNvPr>
          <p:cNvPicPr>
            <a:picLocks noChangeAspect="1"/>
          </p:cNvPicPr>
          <p:nvPr/>
        </p:nvPicPr>
        <p:blipFill>
          <a:blip r:embed="rId4">
            <a:alphaModFix/>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1397892">
            <a:off x="350910" y="457438"/>
            <a:ext cx="4900367" cy="5606252"/>
          </a:xfrm>
          <a:prstGeom prst="rect">
            <a:avLst/>
          </a:prstGeom>
        </p:spPr>
      </p:pic>
      <p:sp>
        <p:nvSpPr>
          <p:cNvPr id="10" name="Title 1">
            <a:extLst>
              <a:ext uri="{FF2B5EF4-FFF2-40B4-BE49-F238E27FC236}">
                <a16:creationId xmlns:a16="http://schemas.microsoft.com/office/drawing/2014/main" id="{65B77563-5106-F342-A4DA-0874D5C5EE03}"/>
              </a:ext>
            </a:extLst>
          </p:cNvPr>
          <p:cNvSpPr txBox="1">
            <a:spLocks/>
          </p:cNvSpPr>
          <p:nvPr/>
        </p:nvSpPr>
        <p:spPr>
          <a:xfrm>
            <a:off x="1830936" y="1383391"/>
            <a:ext cx="2920947" cy="327018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pPr algn="ctr"/>
            <a:r>
              <a:rPr lang="en-US" b="1" dirty="0">
                <a:solidFill>
                  <a:schemeClr val="bg1"/>
                </a:solidFill>
                <a:latin typeface="Calibri" charset="0"/>
                <a:ea typeface="Calibri" charset="0"/>
                <a:cs typeface="Calibri" charset="0"/>
              </a:rPr>
              <a:t>The Department of Biology</a:t>
            </a:r>
          </a:p>
        </p:txBody>
      </p:sp>
      <p:sp>
        <p:nvSpPr>
          <p:cNvPr id="13" name="Rectangle 12">
            <a:extLst>
              <a:ext uri="{FF2B5EF4-FFF2-40B4-BE49-F238E27FC236}">
                <a16:creationId xmlns:a16="http://schemas.microsoft.com/office/drawing/2014/main" id="{6B9D8330-61DF-0B45-B77E-0DE5BCDE25CD}"/>
              </a:ext>
            </a:extLst>
          </p:cNvPr>
          <p:cNvSpPr/>
          <p:nvPr/>
        </p:nvSpPr>
        <p:spPr>
          <a:xfrm>
            <a:off x="0" y="6200774"/>
            <a:ext cx="12192000" cy="657225"/>
          </a:xfrm>
          <a:prstGeom prst="rect">
            <a:avLst/>
          </a:prstGeom>
          <a:solidFill>
            <a:srgbClr val="FFC000">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940B48F0-8FB4-2F4A-9109-8A870A87A4FA}"/>
              </a:ext>
            </a:extLst>
          </p:cNvPr>
          <p:cNvPicPr>
            <a:picLocks noChangeAspect="1"/>
          </p:cNvPicPr>
          <p:nvPr/>
        </p:nvPicPr>
        <p:blipFill>
          <a:blip r:embed="rId5"/>
          <a:stretch>
            <a:fillRect/>
          </a:stretch>
        </p:blipFill>
        <p:spPr>
          <a:xfrm>
            <a:off x="551171" y="6333067"/>
            <a:ext cx="1974007" cy="389467"/>
          </a:xfrm>
          <a:prstGeom prst="rect">
            <a:avLst/>
          </a:prstGeom>
        </p:spPr>
      </p:pic>
    </p:spTree>
    <p:extLst>
      <p:ext uri="{BB962C8B-B14F-4D97-AF65-F5344CB8AC3E}">
        <p14:creationId xmlns:p14="http://schemas.microsoft.com/office/powerpoint/2010/main" val="15912497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 name="Content Placeholder 3"/>
          <p:cNvPicPr>
            <a:picLocks noChangeAspect="1"/>
          </p:cNvPicPr>
          <p:nvPr/>
        </p:nvPicPr>
        <p:blipFill>
          <a:blip r:embed="rId2">
            <a:alphaModFix amt="65000"/>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9623130">
            <a:off x="146372" y="-5993383"/>
            <a:ext cx="8163000" cy="9159157"/>
          </a:xfrm>
          <a:prstGeom prst="rect">
            <a:avLst/>
          </a:prstGeom>
        </p:spPr>
      </p:pic>
      <p:pic>
        <p:nvPicPr>
          <p:cNvPr id="4" name="Content Placeholder 3"/>
          <p:cNvPicPr>
            <a:picLocks noGrp="1" noChangeAspect="1"/>
          </p:cNvPicPr>
          <p:nvPr>
            <p:ph idx="1"/>
          </p:nvPr>
        </p:nvPicPr>
        <p:blipFill>
          <a:blip r:embed="rId2">
            <a:alphaModFix/>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9623130">
            <a:off x="496467" y="-5798437"/>
            <a:ext cx="7815513" cy="8769265"/>
          </a:xfrm>
        </p:spPr>
      </p:pic>
      <p:sp>
        <p:nvSpPr>
          <p:cNvPr id="5" name="Title 1"/>
          <p:cNvSpPr txBox="1">
            <a:spLocks/>
          </p:cNvSpPr>
          <p:nvPr/>
        </p:nvSpPr>
        <p:spPr>
          <a:xfrm>
            <a:off x="2004871" y="-102563"/>
            <a:ext cx="6472824" cy="205923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r>
              <a:rPr lang="en-US" sz="3500" b="1" dirty="0">
                <a:solidFill>
                  <a:schemeClr val="bg1"/>
                </a:solidFill>
                <a:latin typeface="Calibri" charset="0"/>
                <a:ea typeface="Calibri" charset="0"/>
                <a:cs typeface="Calibri" charset="0"/>
              </a:rPr>
              <a:t>Biology: Degrees Offered</a:t>
            </a:r>
            <a:endParaRPr lang="en-US" sz="2800" dirty="0">
              <a:solidFill>
                <a:schemeClr val="bg1"/>
              </a:solidFill>
              <a:latin typeface="Calibri" charset="0"/>
              <a:ea typeface="Calibri" charset="0"/>
              <a:cs typeface="Calibri" charset="0"/>
            </a:endParaRPr>
          </a:p>
        </p:txBody>
      </p:sp>
      <p:sp>
        <p:nvSpPr>
          <p:cNvPr id="39" name="Rectangle 38"/>
          <p:cNvSpPr/>
          <p:nvPr/>
        </p:nvSpPr>
        <p:spPr>
          <a:xfrm>
            <a:off x="673434" y="2323786"/>
            <a:ext cx="10523101" cy="4262064"/>
          </a:xfrm>
          <a:prstGeom prst="rect">
            <a:avLst/>
          </a:prstGeom>
        </p:spPr>
        <p:txBody>
          <a:bodyPr wrap="square">
            <a:spAutoFit/>
          </a:bodyPr>
          <a:lstStyle/>
          <a:p>
            <a:pPr marL="285744" indent="-285744">
              <a:lnSpc>
                <a:spcPct val="200000"/>
              </a:lnSpc>
              <a:buClr>
                <a:srgbClr val="CB203D"/>
              </a:buClr>
              <a:buFont typeface="Courier New" panose="02070309020205020404" pitchFamily="49" charset="0"/>
              <a:buChar char="o"/>
            </a:pPr>
            <a:r>
              <a:rPr lang="en-US" sz="2000" dirty="0">
                <a:latin typeface="Calibri" charset="0"/>
                <a:ea typeface="Calibri" charset="0"/>
                <a:cs typeface="Calibri" charset="0"/>
              </a:rPr>
              <a:t>BSc (Hons) in Biology</a:t>
            </a:r>
          </a:p>
          <a:p>
            <a:pPr marL="285744" indent="-285744">
              <a:lnSpc>
                <a:spcPct val="200000"/>
              </a:lnSpc>
              <a:buClr>
                <a:srgbClr val="CB203D"/>
              </a:buClr>
              <a:buFont typeface="Courier New" panose="02070309020205020404" pitchFamily="49" charset="0"/>
              <a:buChar char="o"/>
            </a:pPr>
            <a:r>
              <a:rPr lang="en-US" sz="2000" dirty="0">
                <a:ea typeface="Calibri" charset="0"/>
                <a:cs typeface="Calibri" charset="0"/>
              </a:rPr>
              <a:t>BSc (Hons) in Biology and Chemistry</a:t>
            </a:r>
          </a:p>
          <a:p>
            <a:pPr marL="285744" indent="-285744">
              <a:lnSpc>
                <a:spcPct val="200000"/>
              </a:lnSpc>
              <a:buClr>
                <a:srgbClr val="CB203D"/>
              </a:buClr>
              <a:buFont typeface="Courier New" panose="02070309020205020404" pitchFamily="49" charset="0"/>
              <a:buChar char="o"/>
            </a:pPr>
            <a:r>
              <a:rPr lang="en-US" sz="2000" dirty="0">
                <a:ea typeface="Calibri" charset="0"/>
                <a:cs typeface="Calibri" charset="0"/>
              </a:rPr>
              <a:t>BSc (Hons) in Biology and Physics</a:t>
            </a:r>
          </a:p>
          <a:p>
            <a:pPr marL="285744" indent="-285744">
              <a:lnSpc>
                <a:spcPct val="200000"/>
              </a:lnSpc>
              <a:buClr>
                <a:srgbClr val="CB203D"/>
              </a:buClr>
              <a:buFont typeface="Courier New" panose="02070309020205020404" pitchFamily="49" charset="0"/>
              <a:buChar char="o"/>
            </a:pPr>
            <a:r>
              <a:rPr lang="en-US" sz="2000" dirty="0">
                <a:ea typeface="Calibri" charset="0"/>
                <a:cs typeface="Calibri" charset="0"/>
              </a:rPr>
              <a:t>BSc (Hons) in Biology and Statistics and Operations Research</a:t>
            </a:r>
          </a:p>
          <a:p>
            <a:pPr marL="285744" indent="-285744">
              <a:lnSpc>
                <a:spcPct val="200000"/>
              </a:lnSpc>
              <a:buClr>
                <a:srgbClr val="CB203D"/>
              </a:buClr>
              <a:buFont typeface="Courier New" panose="02070309020205020404" pitchFamily="49" charset="0"/>
              <a:buChar char="o"/>
            </a:pPr>
            <a:r>
              <a:rPr lang="en-US" sz="2000" dirty="0">
                <a:ea typeface="Calibri" charset="0"/>
                <a:cs typeface="Calibri" charset="0"/>
              </a:rPr>
              <a:t>BSc (Hons) in Biology and Mathematics</a:t>
            </a:r>
          </a:p>
          <a:p>
            <a:pPr marL="285744" indent="-285744">
              <a:lnSpc>
                <a:spcPct val="200000"/>
              </a:lnSpc>
              <a:buClr>
                <a:srgbClr val="CB203D"/>
              </a:buClr>
              <a:buFont typeface="Courier New" panose="02070309020205020404" pitchFamily="49" charset="0"/>
              <a:buChar char="o"/>
            </a:pPr>
            <a:r>
              <a:rPr lang="en-GB" sz="2000" i="0" u="none" strike="noStrike" dirty="0">
                <a:effectLst/>
              </a:rPr>
              <a:t>BSc (Hons) in Science for Education and Communication with specialisation in Biology</a:t>
            </a:r>
            <a:endParaRPr lang="en-GB" sz="2000" i="0" dirty="0">
              <a:effectLst/>
            </a:endParaRPr>
          </a:p>
          <a:p>
            <a:pPr marL="285744" indent="-285744">
              <a:lnSpc>
                <a:spcPct val="200000"/>
              </a:lnSpc>
              <a:buClr>
                <a:srgbClr val="CB203D"/>
              </a:buClr>
              <a:buFont typeface="Courier New" panose="02070309020205020404" pitchFamily="49" charset="0"/>
              <a:buChar char="o"/>
            </a:pPr>
            <a:endParaRPr lang="en-US" dirty="0">
              <a:latin typeface="Calibri" charset="0"/>
              <a:ea typeface="Calibri" charset="0"/>
              <a:cs typeface="Calibri" charset="0"/>
            </a:endParaRPr>
          </a:p>
        </p:txBody>
      </p:sp>
    </p:spTree>
    <p:extLst>
      <p:ext uri="{BB962C8B-B14F-4D97-AF65-F5344CB8AC3E}">
        <p14:creationId xmlns:p14="http://schemas.microsoft.com/office/powerpoint/2010/main" val="40707467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F24D6AC5-3E2F-4417-BB72-E916CAFE7BD2}"/>
              </a:ext>
            </a:extLst>
          </p:cNvPr>
          <p:cNvPicPr>
            <a:picLocks noChangeAspect="1"/>
          </p:cNvPicPr>
          <p:nvPr/>
        </p:nvPicPr>
        <p:blipFill rotWithShape="1">
          <a:blip r:embed="rId2"/>
          <a:srcRect l="9157" r="3430" b="1"/>
          <a:stretch/>
        </p:blipFill>
        <p:spPr>
          <a:xfrm>
            <a:off x="4493436" y="243"/>
            <a:ext cx="7698564" cy="3346705"/>
          </a:xfrm>
          <a:custGeom>
            <a:avLst/>
            <a:gdLst/>
            <a:ahLst/>
            <a:cxnLst/>
            <a:rect l="l" t="t" r="r" b="b"/>
            <a:pathLst>
              <a:path w="7698564" h="3346705">
                <a:moveTo>
                  <a:pt x="1549963" y="0"/>
                </a:moveTo>
                <a:lnTo>
                  <a:pt x="1555540" y="0"/>
                </a:lnTo>
                <a:lnTo>
                  <a:pt x="2621768" y="0"/>
                </a:lnTo>
                <a:lnTo>
                  <a:pt x="6451640" y="0"/>
                </a:lnTo>
                <a:lnTo>
                  <a:pt x="6451640" y="479"/>
                </a:lnTo>
                <a:lnTo>
                  <a:pt x="7698564" y="479"/>
                </a:lnTo>
                <a:lnTo>
                  <a:pt x="7698564" y="3346705"/>
                </a:lnTo>
                <a:lnTo>
                  <a:pt x="0" y="3346705"/>
                </a:lnTo>
                <a:close/>
              </a:path>
            </a:pathLst>
          </a:custGeom>
        </p:spPr>
      </p:pic>
      <p:pic>
        <p:nvPicPr>
          <p:cNvPr id="16" name="Picture 15" descr="A person preparing food in a kitchen&#10;&#10;Description automatically generated">
            <a:extLst>
              <a:ext uri="{FF2B5EF4-FFF2-40B4-BE49-F238E27FC236}">
                <a16:creationId xmlns:a16="http://schemas.microsoft.com/office/drawing/2014/main" id="{83C6ADDB-838D-4463-8743-021A0B1BEDC0}"/>
              </a:ext>
            </a:extLst>
          </p:cNvPr>
          <p:cNvPicPr>
            <a:picLocks noChangeAspect="1"/>
          </p:cNvPicPr>
          <p:nvPr/>
        </p:nvPicPr>
        <p:blipFill rotWithShape="1">
          <a:blip r:embed="rId3"/>
          <a:srcRect t="7505" r="-3" b="6930"/>
          <a:stretch/>
        </p:blipFill>
        <p:spPr>
          <a:xfrm>
            <a:off x="20" y="10"/>
            <a:ext cx="5859777" cy="3346695"/>
          </a:xfrm>
          <a:custGeom>
            <a:avLst/>
            <a:gdLst/>
            <a:ahLst/>
            <a:cxnLst/>
            <a:rect l="l" t="t" r="r" b="b"/>
            <a:pathLst>
              <a:path w="5859797" h="3346705">
                <a:moveTo>
                  <a:pt x="0" y="0"/>
                </a:moveTo>
                <a:lnTo>
                  <a:pt x="5859797" y="0"/>
                </a:lnTo>
                <a:lnTo>
                  <a:pt x="4309834" y="3346705"/>
                </a:lnTo>
                <a:lnTo>
                  <a:pt x="4304257" y="3346705"/>
                </a:lnTo>
                <a:lnTo>
                  <a:pt x="3238029" y="3346705"/>
                </a:lnTo>
                <a:lnTo>
                  <a:pt x="0" y="3346705"/>
                </a:lnTo>
                <a:close/>
              </a:path>
            </a:pathLst>
          </a:custGeom>
        </p:spPr>
      </p:pic>
      <p:pic>
        <p:nvPicPr>
          <p:cNvPr id="22" name="Picture 21">
            <a:extLst>
              <a:ext uri="{FF2B5EF4-FFF2-40B4-BE49-F238E27FC236}">
                <a16:creationId xmlns:a16="http://schemas.microsoft.com/office/drawing/2014/main" id="{16421AF1-F321-4B73-9483-B9B754CA3EB6}"/>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11300" r="2" b="2877"/>
          <a:stretch/>
        </p:blipFill>
        <p:spPr>
          <a:xfrm>
            <a:off x="6350089" y="3511295"/>
            <a:ext cx="5841911" cy="3346705"/>
          </a:xfrm>
          <a:custGeom>
            <a:avLst/>
            <a:gdLst/>
            <a:ahLst/>
            <a:cxnLst/>
            <a:rect l="l" t="t" r="r" b="b"/>
            <a:pathLst>
              <a:path w="5841911" h="3346705">
                <a:moveTo>
                  <a:pt x="1549963" y="0"/>
                </a:moveTo>
                <a:lnTo>
                  <a:pt x="1555540" y="0"/>
                </a:lnTo>
                <a:lnTo>
                  <a:pt x="2621768" y="0"/>
                </a:lnTo>
                <a:lnTo>
                  <a:pt x="5841911" y="0"/>
                </a:lnTo>
                <a:lnTo>
                  <a:pt x="5841911" y="3346705"/>
                </a:lnTo>
                <a:lnTo>
                  <a:pt x="0" y="3346705"/>
                </a:lnTo>
                <a:close/>
              </a:path>
            </a:pathLst>
          </a:custGeom>
        </p:spPr>
      </p:pic>
      <p:pic>
        <p:nvPicPr>
          <p:cNvPr id="17" name="Picture 16">
            <a:extLst>
              <a:ext uri="{FF2B5EF4-FFF2-40B4-BE49-F238E27FC236}">
                <a16:creationId xmlns:a16="http://schemas.microsoft.com/office/drawing/2014/main" id="{3D12F42C-753D-4301-9B8E-BA626B6F0886}"/>
              </a:ext>
            </a:extLst>
          </p:cNvPr>
          <p:cNvPicPr>
            <a:picLocks noChangeAspect="1"/>
          </p:cNvPicPr>
          <p:nvPr/>
        </p:nvPicPr>
        <p:blipFill rotWithShape="1">
          <a:blip r:embed="rId5"/>
          <a:srcRect t="13489" r="-2" b="-2"/>
          <a:stretch/>
        </p:blipFill>
        <p:spPr>
          <a:xfrm>
            <a:off x="0" y="3511053"/>
            <a:ext cx="7698564" cy="3346947"/>
          </a:xfrm>
          <a:custGeom>
            <a:avLst/>
            <a:gdLst/>
            <a:ahLst/>
            <a:cxnLst/>
            <a:rect l="l" t="t" r="r" b="b"/>
            <a:pathLst>
              <a:path w="7698564" h="3346705">
                <a:moveTo>
                  <a:pt x="0" y="0"/>
                </a:moveTo>
                <a:lnTo>
                  <a:pt x="7698564" y="0"/>
                </a:lnTo>
                <a:lnTo>
                  <a:pt x="6148601" y="3346705"/>
                </a:lnTo>
                <a:lnTo>
                  <a:pt x="6143024" y="3346705"/>
                </a:lnTo>
                <a:lnTo>
                  <a:pt x="5076796" y="3346705"/>
                </a:lnTo>
                <a:lnTo>
                  <a:pt x="1246924" y="3346705"/>
                </a:lnTo>
                <a:lnTo>
                  <a:pt x="1246924" y="3346226"/>
                </a:lnTo>
                <a:lnTo>
                  <a:pt x="0" y="3346226"/>
                </a:lnTo>
                <a:close/>
              </a:path>
            </a:pathLst>
          </a:custGeom>
        </p:spPr>
      </p:pic>
    </p:spTree>
    <p:extLst>
      <p:ext uri="{BB962C8B-B14F-4D97-AF65-F5344CB8AC3E}">
        <p14:creationId xmlns:p14="http://schemas.microsoft.com/office/powerpoint/2010/main" val="17681857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1784D154-392B-49F5-A8A6-C3D65AFD908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04" b="-1"/>
          <a:stretch/>
        </p:blipFill>
        <p:spPr bwMode="auto">
          <a:xfrm>
            <a:off x="20" y="10"/>
            <a:ext cx="9141724" cy="6863475"/>
          </a:xfrm>
          <a:custGeom>
            <a:avLst/>
            <a:gdLst/>
            <a:ahLst/>
            <a:cxnLst/>
            <a:rect l="l" t="t" r="r" b="b"/>
            <a:pathLst>
              <a:path w="9141744" h="6863485">
                <a:moveTo>
                  <a:pt x="0" y="0"/>
                </a:moveTo>
                <a:lnTo>
                  <a:pt x="5963051" y="0"/>
                </a:lnTo>
                <a:lnTo>
                  <a:pt x="9141744" y="6863485"/>
                </a:lnTo>
                <a:lnTo>
                  <a:pt x="0" y="6863485"/>
                </a:lnTo>
                <a:lnTo>
                  <a:pt x="0" y="0"/>
                </a:ln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904FEDDA-93AA-40C0-8F19-6F8665DC619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049" r="1" b="10664"/>
          <a:stretch/>
        </p:blipFill>
        <p:spPr bwMode="auto">
          <a:xfrm>
            <a:off x="5790353" y="10"/>
            <a:ext cx="6401647" cy="6852984"/>
          </a:xfrm>
          <a:custGeom>
            <a:avLst/>
            <a:gdLst/>
            <a:ahLst/>
            <a:cxnLst/>
            <a:rect l="l" t="t" r="r" b="b"/>
            <a:pathLst>
              <a:path w="6401647" h="6852994">
                <a:moveTo>
                  <a:pt x="354282" y="0"/>
                </a:moveTo>
                <a:lnTo>
                  <a:pt x="6401647" y="0"/>
                </a:lnTo>
                <a:lnTo>
                  <a:pt x="6401647" y="6852994"/>
                </a:lnTo>
                <a:lnTo>
                  <a:pt x="0" y="6852994"/>
                </a:lnTo>
                <a:lnTo>
                  <a:pt x="0" y="6852993"/>
                </a:lnTo>
                <a:lnTo>
                  <a:pt x="3528116" y="6852993"/>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54496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A0DEB56-2B17-4B64-BE2B-9F7FE83768DC}"/>
              </a:ext>
            </a:extLst>
          </p:cNvPr>
          <p:cNvSpPr/>
          <p:nvPr/>
        </p:nvSpPr>
        <p:spPr>
          <a:xfrm>
            <a:off x="0" y="292156"/>
            <a:ext cx="5707909" cy="923330"/>
          </a:xfrm>
          <a:prstGeom prst="rect">
            <a:avLst/>
          </a:prstGeom>
        </p:spPr>
        <p:txBody>
          <a:bodyPr wrap="none">
            <a:spAutoFit/>
          </a:bodyPr>
          <a:lstStyle/>
          <a:p>
            <a:pPr lvl="0"/>
            <a:r>
              <a:rPr lang="en-US" sz="5400" dirty="0">
                <a:solidFill>
                  <a:srgbClr val="60BB46"/>
                </a:solidFill>
                <a:latin typeface="Arial Rounded MT Bold" panose="020F0704030504030204" pitchFamily="34" charset="0"/>
              </a:rPr>
              <a:t>What we all do…</a:t>
            </a:r>
          </a:p>
        </p:txBody>
      </p:sp>
      <p:pic>
        <p:nvPicPr>
          <p:cNvPr id="2" name="Picture 1">
            <a:extLst>
              <a:ext uri="{FF2B5EF4-FFF2-40B4-BE49-F238E27FC236}">
                <a16:creationId xmlns:a16="http://schemas.microsoft.com/office/drawing/2014/main" id="{90F2E1B5-F5E7-48DD-A84C-D7A0348DC4DC}"/>
              </a:ext>
            </a:extLst>
          </p:cNvPr>
          <p:cNvPicPr>
            <a:picLocks noChangeAspect="1"/>
          </p:cNvPicPr>
          <p:nvPr/>
        </p:nvPicPr>
        <p:blipFill>
          <a:blip r:embed="rId2"/>
          <a:stretch>
            <a:fillRect/>
          </a:stretch>
        </p:blipFill>
        <p:spPr>
          <a:xfrm>
            <a:off x="1334783" y="1215486"/>
            <a:ext cx="9522434" cy="5350358"/>
          </a:xfrm>
          <a:prstGeom prst="rect">
            <a:avLst/>
          </a:prstGeom>
          <a:ln>
            <a:solidFill>
              <a:schemeClr val="tx1"/>
            </a:solidFill>
          </a:ln>
        </p:spPr>
      </p:pic>
      <p:pic>
        <p:nvPicPr>
          <p:cNvPr id="5" name="Picture 4" descr="A picture containing indoor, remote, sitting, control&#10;&#10;Description automatically generated">
            <a:extLst>
              <a:ext uri="{FF2B5EF4-FFF2-40B4-BE49-F238E27FC236}">
                <a16:creationId xmlns:a16="http://schemas.microsoft.com/office/drawing/2014/main" id="{1DE36610-67D4-4FD1-9BB8-64B19063A5C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53611" y="2450578"/>
            <a:ext cx="3924300" cy="2616200"/>
          </a:xfrm>
          <a:prstGeom prst="rect">
            <a:avLst/>
          </a:prstGeom>
        </p:spPr>
      </p:pic>
    </p:spTree>
    <p:extLst>
      <p:ext uri="{BB962C8B-B14F-4D97-AF65-F5344CB8AC3E}">
        <p14:creationId xmlns:p14="http://schemas.microsoft.com/office/powerpoint/2010/main" val="37998929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holding a drone&#10;&#10;Description automatically generated with medium confidence">
            <a:extLst>
              <a:ext uri="{FF2B5EF4-FFF2-40B4-BE49-F238E27FC236}">
                <a16:creationId xmlns:a16="http://schemas.microsoft.com/office/drawing/2014/main" id="{4EE1B1DB-3113-F229-894B-7649CB263DA8}"/>
              </a:ext>
            </a:extLst>
          </p:cNvPr>
          <p:cNvPicPr>
            <a:picLocks noChangeAspect="1"/>
          </p:cNvPicPr>
          <p:nvPr/>
        </p:nvPicPr>
        <p:blipFill rotWithShape="1">
          <a:blip r:embed="rId2">
            <a:extLst>
              <a:ext uri="{28A0092B-C50C-407E-A947-70E740481C1C}">
                <a14:useLocalDpi xmlns:a14="http://schemas.microsoft.com/office/drawing/2010/main" val="0"/>
              </a:ext>
            </a:extLst>
          </a:blip>
          <a:srcRect t="9787" r="3" b="576"/>
          <a:stretch/>
        </p:blipFill>
        <p:spPr>
          <a:xfrm>
            <a:off x="321734" y="557189"/>
            <a:ext cx="4276956" cy="5743616"/>
          </a:xfrm>
          <a:prstGeom prst="rect">
            <a:avLst/>
          </a:prstGeom>
        </p:spPr>
      </p:pic>
      <p:pic>
        <p:nvPicPr>
          <p:cNvPr id="5" name="Picture 4" descr="A picture containing person, electronic device, gadget, game controller&#10;&#10;Description automatically generated">
            <a:extLst>
              <a:ext uri="{FF2B5EF4-FFF2-40B4-BE49-F238E27FC236}">
                <a16:creationId xmlns:a16="http://schemas.microsoft.com/office/drawing/2014/main" id="{0AB3CF3C-596D-3256-AB32-87B7734A30AD}"/>
              </a:ext>
            </a:extLst>
          </p:cNvPr>
          <p:cNvPicPr>
            <a:picLocks noChangeAspect="1"/>
          </p:cNvPicPr>
          <p:nvPr/>
        </p:nvPicPr>
        <p:blipFill rotWithShape="1">
          <a:blip r:embed="rId3">
            <a:extLst>
              <a:ext uri="{28A0092B-C50C-407E-A947-70E740481C1C}">
                <a14:useLocalDpi xmlns:a14="http://schemas.microsoft.com/office/drawing/2010/main" val="0"/>
              </a:ext>
            </a:extLst>
          </a:blip>
          <a:srcRect r="17514" b="2"/>
          <a:stretch/>
        </p:blipFill>
        <p:spPr>
          <a:xfrm>
            <a:off x="4772525" y="557189"/>
            <a:ext cx="7097742" cy="5743616"/>
          </a:xfrm>
          <a:prstGeom prst="rect">
            <a:avLst/>
          </a:prstGeom>
        </p:spPr>
      </p:pic>
    </p:spTree>
    <p:extLst>
      <p:ext uri="{BB962C8B-B14F-4D97-AF65-F5344CB8AC3E}">
        <p14:creationId xmlns:p14="http://schemas.microsoft.com/office/powerpoint/2010/main" val="6766709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D2F614F-1ECA-42B0-ABE4-9D1A9C5FBE6C}"/>
              </a:ext>
            </a:extLst>
          </p:cNvPr>
          <p:cNvPicPr>
            <a:picLocks noChangeAspect="1"/>
          </p:cNvPicPr>
          <p:nvPr/>
        </p:nvPicPr>
        <p:blipFill rotWithShape="1">
          <a:blip r:embed="rId2"/>
          <a:srcRect l="3832"/>
          <a:stretch/>
        </p:blipFill>
        <p:spPr>
          <a:xfrm>
            <a:off x="321733" y="321733"/>
            <a:ext cx="11548534" cy="6214534"/>
          </a:xfrm>
          <a:prstGeom prst="rect">
            <a:avLst/>
          </a:prstGeom>
        </p:spPr>
      </p:pic>
    </p:spTree>
    <p:extLst>
      <p:ext uri="{BB962C8B-B14F-4D97-AF65-F5344CB8AC3E}">
        <p14:creationId xmlns:p14="http://schemas.microsoft.com/office/powerpoint/2010/main" val="8572148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7B50596-1B97-4C5F-A54B-AF20B38C5D08}"/>
              </a:ext>
            </a:extLst>
          </p:cNvPr>
          <p:cNvSpPr/>
          <p:nvPr/>
        </p:nvSpPr>
        <p:spPr>
          <a:xfrm>
            <a:off x="0" y="292156"/>
            <a:ext cx="4419800" cy="923330"/>
          </a:xfrm>
          <a:prstGeom prst="rect">
            <a:avLst/>
          </a:prstGeom>
        </p:spPr>
        <p:txBody>
          <a:bodyPr wrap="none">
            <a:spAutoFit/>
          </a:bodyPr>
          <a:lstStyle/>
          <a:p>
            <a:pPr lvl="0"/>
            <a:r>
              <a:rPr lang="en-US" sz="5400" dirty="0">
                <a:solidFill>
                  <a:srgbClr val="60BB46"/>
                </a:solidFill>
                <a:latin typeface="Arial Rounded MT Bold" panose="020F0704030504030204" pitchFamily="34" charset="0"/>
              </a:rPr>
              <a:t>Biology trips</a:t>
            </a:r>
          </a:p>
        </p:txBody>
      </p:sp>
      <p:grpSp>
        <p:nvGrpSpPr>
          <p:cNvPr id="2" name="Group 1">
            <a:extLst>
              <a:ext uri="{FF2B5EF4-FFF2-40B4-BE49-F238E27FC236}">
                <a16:creationId xmlns:a16="http://schemas.microsoft.com/office/drawing/2014/main" id="{5E06F95F-8494-427E-9348-0F0F2AB5CA59}"/>
              </a:ext>
            </a:extLst>
          </p:cNvPr>
          <p:cNvGrpSpPr/>
          <p:nvPr/>
        </p:nvGrpSpPr>
        <p:grpSpPr>
          <a:xfrm>
            <a:off x="32991" y="1811108"/>
            <a:ext cx="12126018" cy="4754736"/>
            <a:chOff x="0" y="1298174"/>
            <a:chExt cx="12126018" cy="4754736"/>
          </a:xfrm>
        </p:grpSpPr>
        <p:pic>
          <p:nvPicPr>
            <p:cNvPr id="4" name="Picture 3" descr="A group of people standing next to a tree&#10;&#10;Description generated with very high confidence">
              <a:extLst>
                <a:ext uri="{FF2B5EF4-FFF2-40B4-BE49-F238E27FC236}">
                  <a16:creationId xmlns:a16="http://schemas.microsoft.com/office/drawing/2014/main" id="{8255B3EE-4379-4502-8598-94ADBDB00A0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786371" y="1298174"/>
              <a:ext cx="6339647" cy="4754736"/>
            </a:xfrm>
            <a:prstGeom prst="rect">
              <a:avLst/>
            </a:prstGeom>
          </p:spPr>
        </p:pic>
        <p:pic>
          <p:nvPicPr>
            <p:cNvPr id="6" name="Picture 5" descr="A large building&#10;&#10;Description generated with very high confidence">
              <a:extLst>
                <a:ext uri="{FF2B5EF4-FFF2-40B4-BE49-F238E27FC236}">
                  <a16:creationId xmlns:a16="http://schemas.microsoft.com/office/drawing/2014/main" id="{D716EC32-85C0-4EBC-9D12-64B3DF17C2E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1298174"/>
              <a:ext cx="6339648" cy="4754736"/>
            </a:xfrm>
            <a:prstGeom prst="rect">
              <a:avLst/>
            </a:prstGeom>
          </p:spPr>
        </p:pic>
      </p:grpSp>
    </p:spTree>
    <p:extLst>
      <p:ext uri="{BB962C8B-B14F-4D97-AF65-F5344CB8AC3E}">
        <p14:creationId xmlns:p14="http://schemas.microsoft.com/office/powerpoint/2010/main" val="18114008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7B50596-1B97-4C5F-A54B-AF20B38C5D08}"/>
              </a:ext>
            </a:extLst>
          </p:cNvPr>
          <p:cNvSpPr/>
          <p:nvPr/>
        </p:nvSpPr>
        <p:spPr>
          <a:xfrm>
            <a:off x="0" y="292156"/>
            <a:ext cx="4419800" cy="923330"/>
          </a:xfrm>
          <a:prstGeom prst="rect">
            <a:avLst/>
          </a:prstGeom>
        </p:spPr>
        <p:txBody>
          <a:bodyPr wrap="none">
            <a:spAutoFit/>
          </a:bodyPr>
          <a:lstStyle/>
          <a:p>
            <a:pPr lvl="0"/>
            <a:r>
              <a:rPr lang="en-US" sz="5400" dirty="0">
                <a:solidFill>
                  <a:srgbClr val="60BB46"/>
                </a:solidFill>
                <a:latin typeface="Arial Rounded MT Bold" panose="020F0704030504030204" pitchFamily="34" charset="0"/>
              </a:rPr>
              <a:t>Biology trips</a:t>
            </a:r>
          </a:p>
        </p:txBody>
      </p:sp>
      <p:pic>
        <p:nvPicPr>
          <p:cNvPr id="7" name="Picture 6" descr="A tree in the snow&#10;&#10;Description automatically generated">
            <a:extLst>
              <a:ext uri="{FF2B5EF4-FFF2-40B4-BE49-F238E27FC236}">
                <a16:creationId xmlns:a16="http://schemas.microsoft.com/office/drawing/2014/main" id="{0193B7BC-0C07-4175-9436-2715057F32A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10800000">
            <a:off x="1524000" y="3935422"/>
            <a:ext cx="6012160" cy="2922578"/>
          </a:xfrm>
          <a:prstGeom prst="rect">
            <a:avLst/>
          </a:prstGeom>
        </p:spPr>
      </p:pic>
      <p:pic>
        <p:nvPicPr>
          <p:cNvPr id="8" name="Picture 7" descr="A group of people looking at a phone&#10;&#10;Description automatically generated">
            <a:extLst>
              <a:ext uri="{FF2B5EF4-FFF2-40B4-BE49-F238E27FC236}">
                <a16:creationId xmlns:a16="http://schemas.microsoft.com/office/drawing/2014/main" id="{44C42063-F6EC-4800-BC93-5AF6BECC7DE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159896" y="3402080"/>
            <a:ext cx="5220072" cy="3480048"/>
          </a:xfrm>
          <a:prstGeom prst="rect">
            <a:avLst/>
          </a:prstGeom>
        </p:spPr>
      </p:pic>
      <p:pic>
        <p:nvPicPr>
          <p:cNvPr id="9" name="Picture 8" descr="A picture containing person, outdoor, man&#10;&#10;Description automatically generated">
            <a:extLst>
              <a:ext uri="{FF2B5EF4-FFF2-40B4-BE49-F238E27FC236}">
                <a16:creationId xmlns:a16="http://schemas.microsoft.com/office/drawing/2014/main" id="{F847FC3E-070A-4E6E-8DA5-15543DA455C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091204" y="1236490"/>
            <a:ext cx="3288765" cy="2192510"/>
          </a:xfrm>
          <a:prstGeom prst="rect">
            <a:avLst/>
          </a:prstGeom>
        </p:spPr>
      </p:pic>
      <p:pic>
        <p:nvPicPr>
          <p:cNvPr id="10" name="Picture 9" descr="A group of people standing in the snow&#10;&#10;Description automatically generated">
            <a:extLst>
              <a:ext uri="{FF2B5EF4-FFF2-40B4-BE49-F238E27FC236}">
                <a16:creationId xmlns:a16="http://schemas.microsoft.com/office/drawing/2014/main" id="{92E7C12C-CAE2-4EDA-A581-22B4A5CE1A78}"/>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524000" y="1264413"/>
            <a:ext cx="6012160" cy="2922578"/>
          </a:xfrm>
          <a:prstGeom prst="rect">
            <a:avLst/>
          </a:prstGeom>
        </p:spPr>
      </p:pic>
    </p:spTree>
    <p:extLst>
      <p:ext uri="{BB962C8B-B14F-4D97-AF65-F5344CB8AC3E}">
        <p14:creationId xmlns:p14="http://schemas.microsoft.com/office/powerpoint/2010/main" val="3652045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nature, outdoor, mountain, snow&#10;&#10;Description automatically generated">
            <a:extLst>
              <a:ext uri="{FF2B5EF4-FFF2-40B4-BE49-F238E27FC236}">
                <a16:creationId xmlns:a16="http://schemas.microsoft.com/office/drawing/2014/main" id="{AC4FE9A8-AF8A-4C72-8433-F98F85952F41}"/>
              </a:ext>
            </a:extLst>
          </p:cNvPr>
          <p:cNvPicPr>
            <a:picLocks noChangeAspect="1"/>
          </p:cNvPicPr>
          <p:nvPr/>
        </p:nvPicPr>
        <p:blipFill rotWithShape="1">
          <a:blip r:embed="rId2">
            <a:extLst>
              <a:ext uri="{28A0092B-C50C-407E-A947-70E740481C1C}">
                <a14:useLocalDpi xmlns:a14="http://schemas.microsoft.com/office/drawing/2010/main" val="0"/>
              </a:ext>
            </a:extLst>
          </a:blip>
          <a:srcRect l="25979" r="-2" b="-2"/>
          <a:stretch/>
        </p:blipFill>
        <p:spPr>
          <a:xfrm>
            <a:off x="321731" y="557189"/>
            <a:ext cx="5668684" cy="5743618"/>
          </a:xfrm>
          <a:prstGeom prst="rect">
            <a:avLst/>
          </a:prstGeom>
        </p:spPr>
      </p:pic>
      <p:pic>
        <p:nvPicPr>
          <p:cNvPr id="5" name="Picture 4" descr="A group of people walking on a rocky hill&#10;&#10;Description automatically generated with medium confidence">
            <a:extLst>
              <a:ext uri="{FF2B5EF4-FFF2-40B4-BE49-F238E27FC236}">
                <a16:creationId xmlns:a16="http://schemas.microsoft.com/office/drawing/2014/main" id="{3DD6A8C1-A39A-9142-2EE6-383D87938F71}"/>
              </a:ext>
            </a:extLst>
          </p:cNvPr>
          <p:cNvPicPr>
            <a:picLocks noChangeAspect="1"/>
          </p:cNvPicPr>
          <p:nvPr/>
        </p:nvPicPr>
        <p:blipFill rotWithShape="1">
          <a:blip r:embed="rId3">
            <a:extLst>
              <a:ext uri="{28A0092B-C50C-407E-A947-70E740481C1C}">
                <a14:useLocalDpi xmlns:a14="http://schemas.microsoft.com/office/drawing/2010/main" val="0"/>
              </a:ext>
            </a:extLst>
          </a:blip>
          <a:srcRect l="25898" r="-2" b="-2"/>
          <a:stretch/>
        </p:blipFill>
        <p:spPr>
          <a:xfrm>
            <a:off x="6195375" y="557189"/>
            <a:ext cx="5674893" cy="5743618"/>
          </a:xfrm>
          <a:prstGeom prst="rect">
            <a:avLst/>
          </a:prstGeom>
        </p:spPr>
      </p:pic>
      <p:sp>
        <p:nvSpPr>
          <p:cNvPr id="2" name="Rectangle 1">
            <a:extLst>
              <a:ext uri="{FF2B5EF4-FFF2-40B4-BE49-F238E27FC236}">
                <a16:creationId xmlns:a16="http://schemas.microsoft.com/office/drawing/2014/main" id="{A787D9D7-E41F-ECF2-B615-69EEF3959455}"/>
              </a:ext>
            </a:extLst>
          </p:cNvPr>
          <p:cNvSpPr/>
          <p:nvPr/>
        </p:nvSpPr>
        <p:spPr>
          <a:xfrm>
            <a:off x="-36414" y="-96261"/>
            <a:ext cx="4419800" cy="923330"/>
          </a:xfrm>
          <a:prstGeom prst="rect">
            <a:avLst/>
          </a:prstGeom>
        </p:spPr>
        <p:txBody>
          <a:bodyPr wrap="none">
            <a:spAutoFit/>
          </a:bodyPr>
          <a:lstStyle/>
          <a:p>
            <a:pPr lvl="0"/>
            <a:r>
              <a:rPr lang="en-US" sz="5400" dirty="0">
                <a:solidFill>
                  <a:srgbClr val="60BB46"/>
                </a:solidFill>
                <a:latin typeface="Arial Rounded MT Bold" panose="020F0704030504030204" pitchFamily="34" charset="0"/>
              </a:rPr>
              <a:t>Biology trips</a:t>
            </a:r>
          </a:p>
        </p:txBody>
      </p:sp>
    </p:spTree>
    <p:extLst>
      <p:ext uri="{BB962C8B-B14F-4D97-AF65-F5344CB8AC3E}">
        <p14:creationId xmlns:p14="http://schemas.microsoft.com/office/powerpoint/2010/main" val="1785590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 name="Content Placeholder 3"/>
          <p:cNvPicPr>
            <a:picLocks noChangeAspect="1"/>
          </p:cNvPicPr>
          <p:nvPr/>
        </p:nvPicPr>
        <p:blipFill>
          <a:blip r:embed="rId2">
            <a:alphaModFix amt="65000"/>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9623130">
            <a:off x="-53938" y="-6555473"/>
            <a:ext cx="8163000" cy="9159157"/>
          </a:xfrm>
          <a:prstGeom prst="rect">
            <a:avLst/>
          </a:prstGeom>
        </p:spPr>
      </p:pic>
      <p:sp>
        <p:nvSpPr>
          <p:cNvPr id="5" name="Title 1"/>
          <p:cNvSpPr txBox="1">
            <a:spLocks/>
          </p:cNvSpPr>
          <p:nvPr/>
        </p:nvSpPr>
        <p:spPr>
          <a:xfrm>
            <a:off x="1943644" y="-436861"/>
            <a:ext cx="6472824" cy="205923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r>
              <a:rPr lang="en-US" sz="3500" b="1" dirty="0">
                <a:solidFill>
                  <a:schemeClr val="bg1"/>
                </a:solidFill>
                <a:latin typeface="Calibri" charset="0"/>
                <a:ea typeface="Calibri" charset="0"/>
                <a:cs typeface="Calibri" charset="0"/>
              </a:rPr>
              <a:t>Job Opportunities</a:t>
            </a:r>
            <a:endParaRPr lang="en-US" sz="2800" dirty="0">
              <a:solidFill>
                <a:schemeClr val="bg1"/>
              </a:solidFill>
              <a:latin typeface="Calibri" charset="0"/>
              <a:ea typeface="Calibri" charset="0"/>
              <a:cs typeface="Calibri" charset="0"/>
            </a:endParaRPr>
          </a:p>
        </p:txBody>
      </p:sp>
      <p:pic>
        <p:nvPicPr>
          <p:cNvPr id="3" name="Picture 2" descr="A diagram of a diagram of a degree&#10;&#10;Description automatically generated">
            <a:extLst>
              <a:ext uri="{FF2B5EF4-FFF2-40B4-BE49-F238E27FC236}">
                <a16:creationId xmlns:a16="http://schemas.microsoft.com/office/drawing/2014/main" id="{909E1459-9A31-4057-AA82-72286528581A}"/>
              </a:ext>
            </a:extLst>
          </p:cNvPr>
          <p:cNvPicPr>
            <a:picLocks noChangeAspect="1"/>
          </p:cNvPicPr>
          <p:nvPr/>
        </p:nvPicPr>
        <p:blipFill>
          <a:blip r:embed="rId3"/>
          <a:stretch>
            <a:fillRect/>
          </a:stretch>
        </p:blipFill>
        <p:spPr>
          <a:xfrm>
            <a:off x="3022632" y="883217"/>
            <a:ext cx="6255840" cy="5829053"/>
          </a:xfrm>
          <a:prstGeom prst="rect">
            <a:avLst/>
          </a:prstGeom>
        </p:spPr>
      </p:pic>
      <p:sp>
        <p:nvSpPr>
          <p:cNvPr id="7" name="Content Placeholder 6">
            <a:extLst>
              <a:ext uri="{FF2B5EF4-FFF2-40B4-BE49-F238E27FC236}">
                <a16:creationId xmlns:a16="http://schemas.microsoft.com/office/drawing/2014/main" id="{B4B802F3-7B4B-B998-07BB-1A9F09727E4D}"/>
              </a:ext>
            </a:extLst>
          </p:cNvPr>
          <p:cNvSpPr>
            <a:spLocks noGrp="1"/>
          </p:cNvSpPr>
          <p:nvPr>
            <p:ph idx="1"/>
          </p:nvPr>
        </p:nvSpPr>
        <p:spPr/>
        <p:txBody>
          <a:bodyPr/>
          <a:lstStyle/>
          <a:p>
            <a:pPr marL="0" indent="0">
              <a:buNone/>
            </a:pPr>
            <a:endParaRPr lang="en-GB" dirty="0"/>
          </a:p>
        </p:txBody>
      </p:sp>
    </p:spTree>
    <p:extLst>
      <p:ext uri="{BB962C8B-B14F-4D97-AF65-F5344CB8AC3E}">
        <p14:creationId xmlns:p14="http://schemas.microsoft.com/office/powerpoint/2010/main" val="920461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974957C-823E-3D40-A4E6-A250690E53E8}"/>
              </a:ext>
            </a:extLst>
          </p:cNvPr>
          <p:cNvPicPr>
            <a:picLocks noChangeAspect="1"/>
          </p:cNvPicPr>
          <p:nvPr/>
        </p:nvPicPr>
        <p:blipFill rotWithShape="1">
          <a:blip r:embed="rId2"/>
          <a:srcRect b="10314"/>
          <a:stretch/>
        </p:blipFill>
        <p:spPr>
          <a:xfrm>
            <a:off x="0" y="-437322"/>
            <a:ext cx="12192000" cy="7295322"/>
          </a:xfrm>
          <a:prstGeom prst="rect">
            <a:avLst/>
          </a:prstGeom>
        </p:spPr>
      </p:pic>
      <p:pic>
        <p:nvPicPr>
          <p:cNvPr id="7" name="Picture 6">
            <a:extLst>
              <a:ext uri="{FF2B5EF4-FFF2-40B4-BE49-F238E27FC236}">
                <a16:creationId xmlns:a16="http://schemas.microsoft.com/office/drawing/2014/main" id="{9703F504-5770-9849-843E-46DA307D8DDC}"/>
              </a:ext>
            </a:extLst>
          </p:cNvPr>
          <p:cNvPicPr>
            <a:picLocks noChangeAspect="1"/>
          </p:cNvPicPr>
          <p:nvPr/>
        </p:nvPicPr>
        <p:blipFill>
          <a:blip r:embed="rId3">
            <a:alphaModFix amt="70000"/>
            <a:extLst>
              <a:ext uri="{28A0092B-C50C-407E-A947-70E740481C1C}">
                <a14:useLocalDpi xmlns:a14="http://schemas.microsoft.com/office/drawing/2010/main" val="0"/>
              </a:ext>
            </a:extLst>
          </a:blip>
          <a:stretch>
            <a:fillRect/>
          </a:stretch>
        </p:blipFill>
        <p:spPr>
          <a:xfrm>
            <a:off x="254833" y="412808"/>
            <a:ext cx="5092523" cy="4751491"/>
          </a:xfrm>
          <a:prstGeom prst="rect">
            <a:avLst/>
          </a:prstGeom>
          <a:effectLst/>
        </p:spPr>
      </p:pic>
      <p:pic>
        <p:nvPicPr>
          <p:cNvPr id="6" name="Picture 5">
            <a:extLst>
              <a:ext uri="{FF2B5EF4-FFF2-40B4-BE49-F238E27FC236}">
                <a16:creationId xmlns:a16="http://schemas.microsoft.com/office/drawing/2014/main" id="{58E221EE-16DF-154D-88A6-BF536DB74DB8}"/>
              </a:ext>
            </a:extLst>
          </p:cNvPr>
          <p:cNvPicPr>
            <a:picLocks noChangeAspect="1"/>
          </p:cNvPicPr>
          <p:nvPr/>
        </p:nvPicPr>
        <p:blipFill>
          <a:blip r:embed="rId4">
            <a:alphaModFix/>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1397892">
            <a:off x="350910" y="457438"/>
            <a:ext cx="4900367" cy="5606252"/>
          </a:xfrm>
          <a:prstGeom prst="rect">
            <a:avLst/>
          </a:prstGeom>
        </p:spPr>
      </p:pic>
      <p:sp>
        <p:nvSpPr>
          <p:cNvPr id="10" name="Title 1">
            <a:extLst>
              <a:ext uri="{FF2B5EF4-FFF2-40B4-BE49-F238E27FC236}">
                <a16:creationId xmlns:a16="http://schemas.microsoft.com/office/drawing/2014/main" id="{65B77563-5106-F342-A4DA-0874D5C5EE03}"/>
              </a:ext>
            </a:extLst>
          </p:cNvPr>
          <p:cNvSpPr txBox="1">
            <a:spLocks/>
          </p:cNvSpPr>
          <p:nvPr/>
        </p:nvSpPr>
        <p:spPr>
          <a:xfrm>
            <a:off x="1830936" y="1383391"/>
            <a:ext cx="2920947" cy="327018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pPr algn="ctr"/>
            <a:r>
              <a:rPr lang="en-US" b="1" dirty="0">
                <a:solidFill>
                  <a:schemeClr val="bg1"/>
                </a:solidFill>
                <a:latin typeface="Calibri" charset="0"/>
                <a:ea typeface="Calibri" charset="0"/>
                <a:cs typeface="Calibri" charset="0"/>
              </a:rPr>
              <a:t>The Department of Chemistry</a:t>
            </a:r>
          </a:p>
        </p:txBody>
      </p:sp>
      <p:sp>
        <p:nvSpPr>
          <p:cNvPr id="13" name="Rectangle 12">
            <a:extLst>
              <a:ext uri="{FF2B5EF4-FFF2-40B4-BE49-F238E27FC236}">
                <a16:creationId xmlns:a16="http://schemas.microsoft.com/office/drawing/2014/main" id="{6B9D8330-61DF-0B45-B77E-0DE5BCDE25CD}"/>
              </a:ext>
            </a:extLst>
          </p:cNvPr>
          <p:cNvSpPr/>
          <p:nvPr/>
        </p:nvSpPr>
        <p:spPr>
          <a:xfrm>
            <a:off x="0" y="6200774"/>
            <a:ext cx="12192000" cy="657225"/>
          </a:xfrm>
          <a:prstGeom prst="rect">
            <a:avLst/>
          </a:prstGeom>
          <a:solidFill>
            <a:srgbClr val="FFC000">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940B48F0-8FB4-2F4A-9109-8A870A87A4FA}"/>
              </a:ext>
            </a:extLst>
          </p:cNvPr>
          <p:cNvPicPr>
            <a:picLocks noChangeAspect="1"/>
          </p:cNvPicPr>
          <p:nvPr/>
        </p:nvPicPr>
        <p:blipFill>
          <a:blip r:embed="rId5"/>
          <a:stretch>
            <a:fillRect/>
          </a:stretch>
        </p:blipFill>
        <p:spPr>
          <a:xfrm>
            <a:off x="551171" y="6333067"/>
            <a:ext cx="1974007" cy="389467"/>
          </a:xfrm>
          <a:prstGeom prst="rect">
            <a:avLst/>
          </a:prstGeom>
        </p:spPr>
      </p:pic>
    </p:spTree>
    <p:extLst>
      <p:ext uri="{BB962C8B-B14F-4D97-AF65-F5344CB8AC3E}">
        <p14:creationId xmlns:p14="http://schemas.microsoft.com/office/powerpoint/2010/main" val="6464165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 name="Content Placeholder 3"/>
          <p:cNvPicPr>
            <a:picLocks noChangeAspect="1"/>
          </p:cNvPicPr>
          <p:nvPr/>
        </p:nvPicPr>
        <p:blipFill>
          <a:blip r:embed="rId2">
            <a:alphaModFix amt="65000"/>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9623130">
            <a:off x="146372" y="-5993383"/>
            <a:ext cx="8163000" cy="9159157"/>
          </a:xfrm>
          <a:prstGeom prst="rect">
            <a:avLst/>
          </a:prstGeom>
        </p:spPr>
      </p:pic>
      <p:pic>
        <p:nvPicPr>
          <p:cNvPr id="4" name="Content Placeholder 3"/>
          <p:cNvPicPr>
            <a:picLocks noGrp="1" noChangeAspect="1"/>
          </p:cNvPicPr>
          <p:nvPr>
            <p:ph idx="1"/>
          </p:nvPr>
        </p:nvPicPr>
        <p:blipFill>
          <a:blip r:embed="rId2">
            <a:alphaModFix/>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9623130">
            <a:off x="496467" y="-5798437"/>
            <a:ext cx="7815513" cy="8769265"/>
          </a:xfrm>
        </p:spPr>
      </p:pic>
      <p:sp>
        <p:nvSpPr>
          <p:cNvPr id="5" name="Title 1"/>
          <p:cNvSpPr txBox="1">
            <a:spLocks/>
          </p:cNvSpPr>
          <p:nvPr/>
        </p:nvSpPr>
        <p:spPr>
          <a:xfrm>
            <a:off x="2004871" y="-102563"/>
            <a:ext cx="6472824" cy="205923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r>
              <a:rPr lang="en-US" sz="3500" b="1" dirty="0">
                <a:solidFill>
                  <a:schemeClr val="bg1"/>
                </a:solidFill>
                <a:latin typeface="Calibri" charset="0"/>
                <a:ea typeface="Calibri" charset="0"/>
                <a:cs typeface="Calibri" charset="0"/>
              </a:rPr>
              <a:t>Chemistry: Degrees Offered</a:t>
            </a:r>
            <a:endParaRPr lang="en-US" sz="2800" dirty="0">
              <a:solidFill>
                <a:schemeClr val="bg1"/>
              </a:solidFill>
              <a:latin typeface="Calibri" charset="0"/>
              <a:ea typeface="Calibri" charset="0"/>
              <a:cs typeface="Calibri" charset="0"/>
            </a:endParaRPr>
          </a:p>
        </p:txBody>
      </p:sp>
      <p:sp>
        <p:nvSpPr>
          <p:cNvPr id="39" name="Rectangle 38"/>
          <p:cNvSpPr/>
          <p:nvPr/>
        </p:nvSpPr>
        <p:spPr>
          <a:xfrm>
            <a:off x="673434" y="2187330"/>
            <a:ext cx="10630105" cy="4446730"/>
          </a:xfrm>
          <a:prstGeom prst="rect">
            <a:avLst/>
          </a:prstGeom>
        </p:spPr>
        <p:txBody>
          <a:bodyPr wrap="square">
            <a:spAutoFit/>
          </a:bodyPr>
          <a:lstStyle/>
          <a:p>
            <a:pPr marL="285744" indent="-285744">
              <a:lnSpc>
                <a:spcPct val="200000"/>
              </a:lnSpc>
              <a:buClr>
                <a:srgbClr val="CB203D"/>
              </a:buClr>
              <a:buFont typeface="Courier New" panose="02070309020205020404" pitchFamily="49" charset="0"/>
              <a:buChar char="o"/>
            </a:pPr>
            <a:r>
              <a:rPr lang="en-US" dirty="0">
                <a:latin typeface="Calibri" charset="0"/>
                <a:ea typeface="Calibri" charset="0"/>
                <a:cs typeface="Calibri" charset="0"/>
              </a:rPr>
              <a:t>BSc (Hons) in Chemistry</a:t>
            </a:r>
          </a:p>
          <a:p>
            <a:pPr marL="285744" indent="-285744">
              <a:lnSpc>
                <a:spcPct val="200000"/>
              </a:lnSpc>
              <a:buClr>
                <a:srgbClr val="CB203D"/>
              </a:buClr>
              <a:buFont typeface="Courier New" panose="02070309020205020404" pitchFamily="49" charset="0"/>
              <a:buChar char="o"/>
            </a:pPr>
            <a:r>
              <a:rPr lang="en-US" dirty="0">
                <a:ea typeface="Calibri" charset="0"/>
                <a:cs typeface="Calibri" charset="0"/>
              </a:rPr>
              <a:t>BSc (Hons) in Chemistry with Materials</a:t>
            </a:r>
          </a:p>
          <a:p>
            <a:pPr marL="285744" indent="-285744">
              <a:lnSpc>
                <a:spcPct val="200000"/>
              </a:lnSpc>
              <a:buClr>
                <a:srgbClr val="CB203D"/>
              </a:buClr>
              <a:buFont typeface="Courier New" panose="02070309020205020404" pitchFamily="49" charset="0"/>
              <a:buChar char="o"/>
            </a:pPr>
            <a:r>
              <a:rPr lang="en-US" dirty="0">
                <a:ea typeface="Calibri" charset="0"/>
                <a:cs typeface="Calibri" charset="0"/>
              </a:rPr>
              <a:t>BSc (Hons) in Chemistry and Biology</a:t>
            </a:r>
          </a:p>
          <a:p>
            <a:pPr marL="285744" indent="-285744">
              <a:lnSpc>
                <a:spcPct val="200000"/>
              </a:lnSpc>
              <a:buClr>
                <a:srgbClr val="CB203D"/>
              </a:buClr>
              <a:buFont typeface="Courier New" panose="02070309020205020404" pitchFamily="49" charset="0"/>
              <a:buChar char="o"/>
            </a:pPr>
            <a:r>
              <a:rPr lang="en-US" dirty="0">
                <a:ea typeface="Calibri" charset="0"/>
                <a:cs typeface="Calibri" charset="0"/>
              </a:rPr>
              <a:t>BSc (Hons) in Chemistry and Statistics and Operations Research</a:t>
            </a:r>
          </a:p>
          <a:p>
            <a:pPr marL="285744" indent="-285744">
              <a:lnSpc>
                <a:spcPct val="200000"/>
              </a:lnSpc>
              <a:buClr>
                <a:srgbClr val="CB203D"/>
              </a:buClr>
              <a:buFont typeface="Courier New" panose="02070309020205020404" pitchFamily="49" charset="0"/>
              <a:buChar char="o"/>
            </a:pPr>
            <a:r>
              <a:rPr lang="en-US" dirty="0">
                <a:ea typeface="Calibri" charset="0"/>
                <a:cs typeface="Calibri" charset="0"/>
              </a:rPr>
              <a:t>BSc (Hons) in Chemistry and Mathematics</a:t>
            </a:r>
          </a:p>
          <a:p>
            <a:pPr marL="285744" indent="-285744">
              <a:lnSpc>
                <a:spcPct val="200000"/>
              </a:lnSpc>
              <a:buClr>
                <a:srgbClr val="CB203D"/>
              </a:buClr>
              <a:buFont typeface="Courier New" panose="02070309020205020404" pitchFamily="49" charset="0"/>
              <a:buChar char="o"/>
            </a:pPr>
            <a:r>
              <a:rPr lang="en-US" dirty="0">
                <a:ea typeface="Calibri" charset="0"/>
                <a:cs typeface="Calibri" charset="0"/>
              </a:rPr>
              <a:t>BSc (Hons) in Chemistry and Physics</a:t>
            </a:r>
          </a:p>
          <a:p>
            <a:pPr marL="285744" indent="-285744">
              <a:lnSpc>
                <a:spcPct val="200000"/>
              </a:lnSpc>
              <a:buClr>
                <a:srgbClr val="CB203D"/>
              </a:buClr>
              <a:buFont typeface="Courier New" panose="02070309020205020404" pitchFamily="49" charset="0"/>
              <a:buChar char="o"/>
            </a:pPr>
            <a:r>
              <a:rPr lang="en-GB" i="0" u="none" strike="noStrike" dirty="0">
                <a:effectLst/>
              </a:rPr>
              <a:t>BSc (Hons) in Science for Education and Communication with specialisation in Chemistry</a:t>
            </a:r>
            <a:endParaRPr lang="en-GB" i="0" dirty="0">
              <a:effectLst/>
            </a:endParaRPr>
          </a:p>
          <a:p>
            <a:pPr marL="285744" indent="-285744">
              <a:lnSpc>
                <a:spcPct val="200000"/>
              </a:lnSpc>
              <a:buClr>
                <a:srgbClr val="CB203D"/>
              </a:buClr>
              <a:buFont typeface="Courier New" panose="02070309020205020404" pitchFamily="49" charset="0"/>
              <a:buChar char="o"/>
            </a:pPr>
            <a:endParaRPr lang="en-US" dirty="0">
              <a:latin typeface="Calibri" charset="0"/>
              <a:ea typeface="Calibri" charset="0"/>
              <a:cs typeface="Calibri" charset="0"/>
            </a:endParaRPr>
          </a:p>
        </p:txBody>
      </p:sp>
    </p:spTree>
    <p:extLst>
      <p:ext uri="{BB962C8B-B14F-4D97-AF65-F5344CB8AC3E}">
        <p14:creationId xmlns:p14="http://schemas.microsoft.com/office/powerpoint/2010/main" val="40290157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35E07-11F8-C636-DB54-293DC103831F}"/>
              </a:ext>
            </a:extLst>
          </p:cNvPr>
          <p:cNvSpPr>
            <a:spLocks noGrp="1"/>
          </p:cNvSpPr>
          <p:nvPr>
            <p:ph type="title"/>
          </p:nvPr>
        </p:nvSpPr>
        <p:spPr/>
        <p:txBody>
          <a:bodyPr/>
          <a:lstStyle/>
          <a:p>
            <a:r>
              <a:rPr lang="mt-MT" dirty="0"/>
              <a:t>Chemistry everyday and everywhere</a:t>
            </a:r>
            <a:endParaRPr lang="en-GB" dirty="0"/>
          </a:p>
        </p:txBody>
      </p:sp>
      <p:sp>
        <p:nvSpPr>
          <p:cNvPr id="3" name="Content Placeholder 2">
            <a:extLst>
              <a:ext uri="{FF2B5EF4-FFF2-40B4-BE49-F238E27FC236}">
                <a16:creationId xmlns:a16="http://schemas.microsoft.com/office/drawing/2014/main" id="{C697A139-FEE9-2A9C-88A6-44588139BE43}"/>
              </a:ext>
            </a:extLst>
          </p:cNvPr>
          <p:cNvSpPr>
            <a:spLocks noGrp="1"/>
          </p:cNvSpPr>
          <p:nvPr>
            <p:ph sz="half" idx="1"/>
          </p:nvPr>
        </p:nvSpPr>
        <p:spPr/>
        <p:txBody>
          <a:bodyPr>
            <a:normAutofit fontScale="92500" lnSpcReduction="20000"/>
          </a:bodyPr>
          <a:lstStyle/>
          <a:p>
            <a:r>
              <a:rPr lang="mt-MT" dirty="0"/>
              <a:t>Chemistry plays an important role in everyday life.</a:t>
            </a:r>
          </a:p>
          <a:p>
            <a:r>
              <a:rPr lang="mt-MT" dirty="0"/>
              <a:t>Chemistry is not limited to beakers and laboratories.</a:t>
            </a:r>
          </a:p>
          <a:p>
            <a:r>
              <a:rPr lang="mt-MT" dirty="0"/>
              <a:t>Chemistry is involved in every aspect of the life around us.</a:t>
            </a:r>
          </a:p>
          <a:p>
            <a:r>
              <a:rPr lang="mt-MT" dirty="0"/>
              <a:t>Many of the changes we observe in everyday lives are due to chemical reactions.</a:t>
            </a:r>
          </a:p>
          <a:p>
            <a:endParaRPr lang="mt-MT" dirty="0"/>
          </a:p>
          <a:p>
            <a:endParaRPr lang="en-GB" dirty="0"/>
          </a:p>
        </p:txBody>
      </p:sp>
      <p:sp>
        <p:nvSpPr>
          <p:cNvPr id="4" name="Content Placeholder 3">
            <a:extLst>
              <a:ext uri="{FF2B5EF4-FFF2-40B4-BE49-F238E27FC236}">
                <a16:creationId xmlns:a16="http://schemas.microsoft.com/office/drawing/2014/main" id="{D4E887DA-1B34-A478-F6D2-9542928423B8}"/>
              </a:ext>
            </a:extLst>
          </p:cNvPr>
          <p:cNvSpPr>
            <a:spLocks noGrp="1"/>
          </p:cNvSpPr>
          <p:nvPr>
            <p:ph sz="half" idx="2"/>
          </p:nvPr>
        </p:nvSpPr>
        <p:spPr/>
        <p:txBody>
          <a:bodyPr>
            <a:normAutofit fontScale="92500" lnSpcReduction="20000"/>
          </a:bodyPr>
          <a:lstStyle/>
          <a:p>
            <a:r>
              <a:rPr lang="mt-MT" sz="3600" dirty="0">
                <a:solidFill>
                  <a:srgbClr val="FF0000"/>
                </a:solidFill>
                <a:latin typeface="Bahnschrift Condensed" panose="020B0502040204020203" pitchFamily="34" charset="0"/>
              </a:rPr>
              <a:t>C</a:t>
            </a:r>
            <a:r>
              <a:rPr lang="mt-MT" dirty="0"/>
              <a:t>ommunity</a:t>
            </a:r>
          </a:p>
          <a:p>
            <a:r>
              <a:rPr lang="mt-MT" sz="3600" dirty="0">
                <a:solidFill>
                  <a:srgbClr val="FF0000"/>
                </a:solidFill>
                <a:latin typeface="Bahnschrift Condensed" panose="020B0502040204020203" pitchFamily="34" charset="0"/>
              </a:rPr>
              <a:t>H</a:t>
            </a:r>
            <a:r>
              <a:rPr lang="mt-MT" dirty="0"/>
              <a:t>ealth</a:t>
            </a:r>
          </a:p>
          <a:p>
            <a:r>
              <a:rPr lang="mt-MT" sz="3600" dirty="0">
                <a:solidFill>
                  <a:srgbClr val="FF0000"/>
                </a:solidFill>
                <a:latin typeface="Bahnschrift Condensed" panose="020B0502040204020203" pitchFamily="34" charset="0"/>
              </a:rPr>
              <a:t>E</a:t>
            </a:r>
            <a:r>
              <a:rPr lang="mt-MT" dirty="0"/>
              <a:t>nvironment</a:t>
            </a:r>
          </a:p>
          <a:p>
            <a:r>
              <a:rPr lang="mt-MT" sz="3600" dirty="0">
                <a:solidFill>
                  <a:srgbClr val="FF0000"/>
                </a:solidFill>
                <a:latin typeface="Bahnschrift Condensed" panose="020B0502040204020203" pitchFamily="34" charset="0"/>
              </a:rPr>
              <a:t>M</a:t>
            </a:r>
            <a:r>
              <a:rPr lang="mt-MT" dirty="0"/>
              <a:t>edicine </a:t>
            </a:r>
          </a:p>
          <a:p>
            <a:r>
              <a:rPr lang="mt-MT" sz="3600" dirty="0">
                <a:solidFill>
                  <a:srgbClr val="FF0000"/>
                </a:solidFill>
                <a:latin typeface="Bahnschrift Condensed" panose="020B0502040204020203" pitchFamily="34" charset="0"/>
              </a:rPr>
              <a:t>I</a:t>
            </a:r>
            <a:r>
              <a:rPr lang="mt-MT" dirty="0"/>
              <a:t>ndustry</a:t>
            </a:r>
          </a:p>
          <a:p>
            <a:r>
              <a:rPr lang="mt-MT" sz="3600" dirty="0">
                <a:solidFill>
                  <a:srgbClr val="FF0000"/>
                </a:solidFill>
                <a:latin typeface="Bahnschrift Condensed" panose="020B0502040204020203" pitchFamily="34" charset="0"/>
              </a:rPr>
              <a:t>S</a:t>
            </a:r>
            <a:r>
              <a:rPr lang="mt-MT" dirty="0"/>
              <a:t>ciences</a:t>
            </a:r>
          </a:p>
          <a:p>
            <a:r>
              <a:rPr lang="mt-MT" sz="3600" dirty="0">
                <a:solidFill>
                  <a:srgbClr val="FF0000"/>
                </a:solidFill>
                <a:latin typeface="Bahnschrift Condensed" panose="020B0502040204020203" pitchFamily="34" charset="0"/>
              </a:rPr>
              <a:t>T</a:t>
            </a:r>
            <a:r>
              <a:rPr lang="mt-MT" dirty="0"/>
              <a:t>eaching</a:t>
            </a:r>
          </a:p>
          <a:p>
            <a:r>
              <a:rPr lang="mt-MT" sz="3600" dirty="0">
                <a:solidFill>
                  <a:srgbClr val="FF0000"/>
                </a:solidFill>
                <a:latin typeface="Bahnschrift Condensed" panose="020B0502040204020203" pitchFamily="34" charset="0"/>
              </a:rPr>
              <a:t>R</a:t>
            </a:r>
            <a:r>
              <a:rPr lang="mt-MT" dirty="0"/>
              <a:t>esearch</a:t>
            </a:r>
          </a:p>
          <a:p>
            <a:r>
              <a:rPr lang="mt-MT" sz="3600" dirty="0">
                <a:solidFill>
                  <a:srgbClr val="FF0000"/>
                </a:solidFill>
                <a:latin typeface="Bahnschrift Condensed" panose="020B0502040204020203" pitchFamily="34" charset="0"/>
              </a:rPr>
              <a:t>Y</a:t>
            </a:r>
            <a:r>
              <a:rPr lang="mt-MT" dirty="0"/>
              <a:t>ou</a:t>
            </a:r>
          </a:p>
          <a:p>
            <a:endParaRPr lang="en-GB" dirty="0"/>
          </a:p>
        </p:txBody>
      </p:sp>
    </p:spTree>
    <p:extLst>
      <p:ext uri="{BB962C8B-B14F-4D97-AF65-F5344CB8AC3E}">
        <p14:creationId xmlns:p14="http://schemas.microsoft.com/office/powerpoint/2010/main" val="17713755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2EEBB-2C0A-3534-88EC-0C41C0066284}"/>
              </a:ext>
            </a:extLst>
          </p:cNvPr>
          <p:cNvSpPr>
            <a:spLocks noGrp="1"/>
          </p:cNvSpPr>
          <p:nvPr>
            <p:ph type="title"/>
          </p:nvPr>
        </p:nvSpPr>
        <p:spPr/>
        <p:txBody>
          <a:bodyPr/>
          <a:lstStyle/>
          <a:p>
            <a:endParaRPr lang="en-GB"/>
          </a:p>
        </p:txBody>
      </p:sp>
      <p:sp>
        <p:nvSpPr>
          <p:cNvPr id="4" name="AutoShape 2" descr="A vibrant Maltese Festa in the village of Qormi at sunset. The narrow streets are alive with colorful decorations and bustling crowds. The majestic parish church is adorned with dazzling lights and intricate banners. Families and friends gather, dressed in their Sunday best, enjoying traditional Maltese food from street vendors. The local band, dressed in crisp uniforms, marches through the cobblestone streets, their music filling the air. Children wave Maltese flags and sparklers. The sky bursts with brilliant fireworks in red, green, and gold, lighting up the night. Stalls offer pastizzi, qagħaq tal-għasel, and grilled meats. The statue of the patron saint is carried aloft by devoted parishioners, surrounded by flickering candles. Dance floors and impromptu parties create an atmosphere of joy, laughter, and community. People are dressed in typical Maltese attire, not Bavarian costumes.">
            <a:extLst>
              <a:ext uri="{FF2B5EF4-FFF2-40B4-BE49-F238E27FC236}">
                <a16:creationId xmlns:a16="http://schemas.microsoft.com/office/drawing/2014/main" id="{F5202F9A-10E5-4E55-3F3E-01D66BE1140B}"/>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A vibrant Maltese Festa in the village of Qormi at sunset. The narrow streets are alive with colorful decorations and bustling crowds. The majestic parish church is adorned with dazzling lights and intricate banners. Families and friends gather, dressed in their Sunday best, enjoying traditional Maltese food from street vendors. The local band, dressed in crisp uniforms, marches through the cobblestone streets, their music filling the air. Children wave Maltese flags and sparklers. The sky bursts with brilliant fireworks in red, green, and gold, lighting up the night. Stalls offer pastizzi, qagħaq tal-għasel, and grilled meats. The statue of the patron saint is carried aloft by devoted parishioners, surrounded by flickering candles. Dance floors and impromptu parties create an atmosphere of joy, laughter, and community. People are dressed in typical Maltese attire, not Bavarian costumes.">
            <a:extLst>
              <a:ext uri="{FF2B5EF4-FFF2-40B4-BE49-F238E27FC236}">
                <a16:creationId xmlns:a16="http://schemas.microsoft.com/office/drawing/2014/main" id="{18AD2B28-27BA-7BDB-26E1-8BC09C11C896}"/>
              </a:ext>
            </a:extLst>
          </p:cNvPr>
          <p:cNvSpPr>
            <a:spLocks noGrp="1" noChangeAspect="1" noChangeArrowheads="1"/>
          </p:cNvSpPr>
          <p:nvPr>
            <p:ph idx="1"/>
          </p:nvPr>
        </p:nvSpPr>
        <p:spPr bwMode="auto">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a:extLst>
              <a:ext uri="{FF2B5EF4-FFF2-40B4-BE49-F238E27FC236}">
                <a16:creationId xmlns:a16="http://schemas.microsoft.com/office/drawing/2014/main" id="{BC0AF6C2-19D1-A3FC-57A3-E83361E80FAE}"/>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9192758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Pompeian lab can analyse 15,000 samples per year">
            <a:extLst>
              <a:ext uri="{FF2B5EF4-FFF2-40B4-BE49-F238E27FC236}">
                <a16:creationId xmlns:a16="http://schemas.microsoft.com/office/drawing/2014/main" id="{21A0748A-4A85-48ED-8E5A-2E7B0F5864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7617D88-393F-454C-A764-C867DDBB760D}"/>
              </a:ext>
            </a:extLst>
          </p:cNvPr>
          <p:cNvSpPr txBox="1"/>
          <p:nvPr/>
        </p:nvSpPr>
        <p:spPr>
          <a:xfrm>
            <a:off x="1524000" y="260560"/>
            <a:ext cx="6079974" cy="707886"/>
          </a:xfrm>
          <a:prstGeom prst="rect">
            <a:avLst/>
          </a:prstGeom>
          <a:noFill/>
        </p:spPr>
        <p:txBody>
          <a:bodyPr wrap="square" rtlCol="0">
            <a:spAutoFit/>
          </a:bodyPr>
          <a:lstStyle/>
          <a:p>
            <a:r>
              <a:rPr lang="en-GB" sz="4000" b="1" dirty="0">
                <a:solidFill>
                  <a:srgbClr val="C00000"/>
                </a:solidFill>
              </a:rPr>
              <a:t>Analysing ….</a:t>
            </a:r>
          </a:p>
        </p:txBody>
      </p:sp>
    </p:spTree>
    <p:extLst>
      <p:ext uri="{BB962C8B-B14F-4D97-AF65-F5344CB8AC3E}">
        <p14:creationId xmlns:p14="http://schemas.microsoft.com/office/powerpoint/2010/main" val="3282339568"/>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8169164-E4F8-4A41-AC45-1898270C9AD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99745" y="134007"/>
            <a:ext cx="8392510" cy="6294383"/>
          </a:xfrm>
          <a:prstGeom prst="rect">
            <a:avLst/>
          </a:prstGeom>
        </p:spPr>
      </p:pic>
      <p:sp>
        <p:nvSpPr>
          <p:cNvPr id="4" name="Title 2">
            <a:extLst>
              <a:ext uri="{FF2B5EF4-FFF2-40B4-BE49-F238E27FC236}">
                <a16:creationId xmlns:a16="http://schemas.microsoft.com/office/drawing/2014/main" id="{8AE76EF3-2CCF-40A8-BEEC-BEFAD76AEFFD}"/>
              </a:ext>
            </a:extLst>
          </p:cNvPr>
          <p:cNvSpPr txBox="1">
            <a:spLocks/>
          </p:cNvSpPr>
          <p:nvPr/>
        </p:nvSpPr>
        <p:spPr>
          <a:xfrm>
            <a:off x="1949673" y="203946"/>
            <a:ext cx="4114800" cy="133798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defTabSz="457200"/>
            <a:r>
              <a:rPr lang="en-GB" sz="4000" b="1" dirty="0">
                <a:solidFill>
                  <a:srgbClr val="C00000"/>
                </a:solidFill>
                <a:latin typeface="+mn-lt"/>
                <a:ea typeface="+mn-ea"/>
                <a:cs typeface="+mn-cs"/>
              </a:rPr>
              <a:t>Investigating …</a:t>
            </a:r>
            <a:endParaRPr lang="en-US" altLang="en-US" sz="4000" b="1" dirty="0">
              <a:solidFill>
                <a:srgbClr val="C00000"/>
              </a:solidFill>
              <a:latin typeface="+mn-lt"/>
              <a:ea typeface="+mn-ea"/>
              <a:cs typeface="+mn-cs"/>
            </a:endParaRPr>
          </a:p>
        </p:txBody>
      </p:sp>
    </p:spTree>
    <p:extLst>
      <p:ext uri="{BB962C8B-B14F-4D97-AF65-F5344CB8AC3E}">
        <p14:creationId xmlns:p14="http://schemas.microsoft.com/office/powerpoint/2010/main" val="19824224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064C706-078E-4A52-829B-F4574B1124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89082" y="378372"/>
            <a:ext cx="7832834" cy="5874626"/>
          </a:xfrm>
          <a:prstGeom prst="rect">
            <a:avLst/>
          </a:prstGeom>
        </p:spPr>
      </p:pic>
      <p:sp>
        <p:nvSpPr>
          <p:cNvPr id="4" name="Title 2">
            <a:extLst>
              <a:ext uri="{FF2B5EF4-FFF2-40B4-BE49-F238E27FC236}">
                <a16:creationId xmlns:a16="http://schemas.microsoft.com/office/drawing/2014/main" id="{060E5145-A95C-4422-AD39-34C63171A8CB}"/>
              </a:ext>
            </a:extLst>
          </p:cNvPr>
          <p:cNvSpPr txBox="1">
            <a:spLocks/>
          </p:cNvSpPr>
          <p:nvPr/>
        </p:nvSpPr>
        <p:spPr>
          <a:xfrm>
            <a:off x="1981200" y="511374"/>
            <a:ext cx="4114800" cy="133798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defTabSz="457200"/>
            <a:r>
              <a:rPr lang="en-GB" sz="4000" b="1" dirty="0">
                <a:solidFill>
                  <a:srgbClr val="C00000"/>
                </a:solidFill>
                <a:latin typeface="+mn-lt"/>
                <a:ea typeface="+mn-ea"/>
                <a:cs typeface="+mn-cs"/>
              </a:rPr>
              <a:t>Monitoring …</a:t>
            </a:r>
            <a:endParaRPr lang="en-US" altLang="en-US" sz="4000" b="1" dirty="0">
              <a:solidFill>
                <a:srgbClr val="C00000"/>
              </a:solidFill>
              <a:latin typeface="+mn-lt"/>
              <a:ea typeface="+mn-ea"/>
              <a:cs typeface="+mn-cs"/>
            </a:endParaRPr>
          </a:p>
        </p:txBody>
      </p:sp>
    </p:spTree>
    <p:extLst>
      <p:ext uri="{BB962C8B-B14F-4D97-AF65-F5344CB8AC3E}">
        <p14:creationId xmlns:p14="http://schemas.microsoft.com/office/powerpoint/2010/main" val="31262834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ustom synthesis - Enamine">
            <a:extLst>
              <a:ext uri="{FF2B5EF4-FFF2-40B4-BE49-F238E27FC236}">
                <a16:creationId xmlns:a16="http://schemas.microsoft.com/office/drawing/2014/main" id="{FB49F4D7-19F6-417D-8E54-C14434A2F1F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84" r="2420"/>
          <a:stretch/>
        </p:blipFill>
        <p:spPr bwMode="auto">
          <a:xfrm>
            <a:off x="1941786" y="203946"/>
            <a:ext cx="8006255" cy="6004691"/>
          </a:xfrm>
          <a:prstGeom prst="rect">
            <a:avLst/>
          </a:prstGeom>
          <a:extLst>
            <a:ext uri="{909E8E84-426E-40DD-AFC4-6F175D3DCCD1}">
              <a14:hiddenFill xmlns:a14="http://schemas.microsoft.com/office/drawing/2010/main">
                <a:solidFill>
                  <a:srgbClr val="FFFFFF"/>
                </a:solidFill>
              </a14:hiddenFill>
            </a:ext>
          </a:extLst>
        </p:spPr>
      </p:pic>
      <p:sp>
        <p:nvSpPr>
          <p:cNvPr id="3074" name="Title 2">
            <a:extLst>
              <a:ext uri="{FF2B5EF4-FFF2-40B4-BE49-F238E27FC236}">
                <a16:creationId xmlns:a16="http://schemas.microsoft.com/office/drawing/2014/main" id="{DEFCDD75-2483-4F5E-8620-11522A3FAA66}"/>
              </a:ext>
            </a:extLst>
          </p:cNvPr>
          <p:cNvSpPr>
            <a:spLocks noGrp="1"/>
          </p:cNvSpPr>
          <p:nvPr>
            <p:ph type="title" idx="4294967295"/>
          </p:nvPr>
        </p:nvSpPr>
        <p:spPr>
          <a:xfrm>
            <a:off x="1957551" y="203946"/>
            <a:ext cx="4114800" cy="1337982"/>
          </a:xfrm>
        </p:spPr>
        <p:txBody>
          <a:bodyPr>
            <a:normAutofit/>
          </a:bodyPr>
          <a:lstStyle/>
          <a:p>
            <a:pPr defTabSz="457200"/>
            <a:r>
              <a:rPr lang="en-GB" sz="4000" b="1" dirty="0">
                <a:solidFill>
                  <a:srgbClr val="C00000"/>
                </a:solidFill>
                <a:latin typeface="+mn-lt"/>
                <a:ea typeface="+mn-ea"/>
                <a:cs typeface="+mn-cs"/>
              </a:rPr>
              <a:t>Synthesising …</a:t>
            </a:r>
            <a:endParaRPr lang="en-US" altLang="en-US" sz="4000" b="1" dirty="0">
              <a:solidFill>
                <a:srgbClr val="C00000"/>
              </a:solidFill>
              <a:latin typeface="+mn-lt"/>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18A8CB8-E556-48B2-9095-99AE2B06324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06162" y="203946"/>
            <a:ext cx="8179676" cy="6132269"/>
          </a:xfrm>
          <a:prstGeom prst="rect">
            <a:avLst/>
          </a:prstGeom>
        </p:spPr>
      </p:pic>
      <p:sp>
        <p:nvSpPr>
          <p:cNvPr id="4" name="Title 2">
            <a:extLst>
              <a:ext uri="{FF2B5EF4-FFF2-40B4-BE49-F238E27FC236}">
                <a16:creationId xmlns:a16="http://schemas.microsoft.com/office/drawing/2014/main" id="{D130B157-473F-4DB7-8E73-33A53460BC6C}"/>
              </a:ext>
            </a:extLst>
          </p:cNvPr>
          <p:cNvSpPr txBox="1">
            <a:spLocks/>
          </p:cNvSpPr>
          <p:nvPr/>
        </p:nvSpPr>
        <p:spPr>
          <a:xfrm>
            <a:off x="2006162" y="330070"/>
            <a:ext cx="4114800" cy="133798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defTabSz="457200"/>
            <a:r>
              <a:rPr lang="en-GB" sz="4000" b="1" dirty="0">
                <a:solidFill>
                  <a:srgbClr val="C00000"/>
                </a:solidFill>
                <a:latin typeface="+mn-lt"/>
                <a:ea typeface="+mn-ea"/>
                <a:cs typeface="+mn-cs"/>
              </a:rPr>
              <a:t>Restoring …</a:t>
            </a:r>
            <a:endParaRPr lang="en-US" altLang="en-US" sz="4000" b="1" dirty="0">
              <a:solidFill>
                <a:srgbClr val="C00000"/>
              </a:solidFill>
              <a:latin typeface="+mn-lt"/>
              <a:ea typeface="+mn-ea"/>
              <a:cs typeface="+mn-cs"/>
            </a:endParaRPr>
          </a:p>
        </p:txBody>
      </p:sp>
    </p:spTree>
    <p:extLst>
      <p:ext uri="{BB962C8B-B14F-4D97-AF65-F5344CB8AC3E}">
        <p14:creationId xmlns:p14="http://schemas.microsoft.com/office/powerpoint/2010/main" val="1691063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Premium Photo | Chemistry teacher holds a flask with orange liquid and  conducts a scientific experiment in the classroom. science">
            <a:extLst>
              <a:ext uri="{FF2B5EF4-FFF2-40B4-BE49-F238E27FC236}">
                <a16:creationId xmlns:a16="http://schemas.microsoft.com/office/drawing/2014/main" id="{8DDC5EE5-D108-40EF-AFA9-4A8F6A797A4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0"/>
            <a:ext cx="9151309" cy="685800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2">
            <a:extLst>
              <a:ext uri="{FF2B5EF4-FFF2-40B4-BE49-F238E27FC236}">
                <a16:creationId xmlns:a16="http://schemas.microsoft.com/office/drawing/2014/main" id="{6EA786FC-E3B6-41EC-8558-879D08A4E035}"/>
              </a:ext>
            </a:extLst>
          </p:cNvPr>
          <p:cNvSpPr txBox="1">
            <a:spLocks/>
          </p:cNvSpPr>
          <p:nvPr/>
        </p:nvSpPr>
        <p:spPr>
          <a:xfrm>
            <a:off x="1524000" y="203946"/>
            <a:ext cx="4114800" cy="133798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defTabSz="457200"/>
            <a:r>
              <a:rPr lang="en-GB" sz="4000" b="1" dirty="0">
                <a:solidFill>
                  <a:srgbClr val="C00000"/>
                </a:solidFill>
                <a:latin typeface="+mn-lt"/>
                <a:ea typeface="+mn-ea"/>
                <a:cs typeface="+mn-cs"/>
              </a:rPr>
              <a:t>Teaching …</a:t>
            </a:r>
            <a:endParaRPr lang="en-US" altLang="en-US" sz="4000" b="1" dirty="0">
              <a:solidFill>
                <a:srgbClr val="C00000"/>
              </a:solidFill>
              <a:latin typeface="+mn-lt"/>
              <a:ea typeface="+mn-ea"/>
              <a:cs typeface="+mn-cs"/>
            </a:endParaRPr>
          </a:p>
        </p:txBody>
      </p:sp>
    </p:spTree>
    <p:extLst>
      <p:ext uri="{BB962C8B-B14F-4D97-AF65-F5344CB8AC3E}">
        <p14:creationId xmlns:p14="http://schemas.microsoft.com/office/powerpoint/2010/main" val="32352918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 name="Content Placeholder 3"/>
          <p:cNvPicPr>
            <a:picLocks noChangeAspect="1"/>
          </p:cNvPicPr>
          <p:nvPr/>
        </p:nvPicPr>
        <p:blipFill>
          <a:blip r:embed="rId2">
            <a:alphaModFix amt="65000"/>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9623130">
            <a:off x="-53938" y="-6555473"/>
            <a:ext cx="8163000" cy="9159157"/>
          </a:xfrm>
          <a:prstGeom prst="rect">
            <a:avLst/>
          </a:prstGeom>
        </p:spPr>
      </p:pic>
      <p:sp>
        <p:nvSpPr>
          <p:cNvPr id="5" name="Title 1"/>
          <p:cNvSpPr txBox="1">
            <a:spLocks/>
          </p:cNvSpPr>
          <p:nvPr/>
        </p:nvSpPr>
        <p:spPr>
          <a:xfrm>
            <a:off x="2024326" y="-418931"/>
            <a:ext cx="6472824" cy="205923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r>
              <a:rPr lang="en-US" sz="3500" b="1" dirty="0">
                <a:solidFill>
                  <a:schemeClr val="bg1"/>
                </a:solidFill>
                <a:latin typeface="Calibri" charset="0"/>
                <a:ea typeface="Calibri" charset="0"/>
                <a:cs typeface="Calibri" charset="0"/>
              </a:rPr>
              <a:t>Job Opportunities</a:t>
            </a:r>
            <a:endParaRPr lang="en-US" sz="2800" dirty="0">
              <a:solidFill>
                <a:schemeClr val="bg1"/>
              </a:solidFill>
              <a:latin typeface="Calibri" charset="0"/>
              <a:ea typeface="Calibri" charset="0"/>
              <a:cs typeface="Calibri" charset="0"/>
            </a:endParaRPr>
          </a:p>
        </p:txBody>
      </p:sp>
      <p:pic>
        <p:nvPicPr>
          <p:cNvPr id="4" name="Content Placeholder 3" descr="A diagram of a degree&#10;&#10;Description automatically generated">
            <a:extLst>
              <a:ext uri="{FF2B5EF4-FFF2-40B4-BE49-F238E27FC236}">
                <a16:creationId xmlns:a16="http://schemas.microsoft.com/office/drawing/2014/main" id="{A665A635-12A5-3C64-6186-E00CE6709A92}"/>
              </a:ext>
            </a:extLst>
          </p:cNvPr>
          <p:cNvPicPr>
            <a:picLocks noGrp="1" noChangeAspect="1"/>
          </p:cNvPicPr>
          <p:nvPr>
            <p:ph idx="1"/>
          </p:nvPr>
        </p:nvPicPr>
        <p:blipFill>
          <a:blip r:embed="rId3"/>
          <a:stretch>
            <a:fillRect/>
          </a:stretch>
        </p:blipFill>
        <p:spPr>
          <a:xfrm>
            <a:off x="3157298" y="816874"/>
            <a:ext cx="5877403" cy="5906026"/>
          </a:xfrm>
        </p:spPr>
      </p:pic>
    </p:spTree>
    <p:extLst>
      <p:ext uri="{BB962C8B-B14F-4D97-AF65-F5344CB8AC3E}">
        <p14:creationId xmlns:p14="http://schemas.microsoft.com/office/powerpoint/2010/main" val="16171715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974957C-823E-3D40-A4E6-A250690E53E8}"/>
              </a:ext>
            </a:extLst>
          </p:cNvPr>
          <p:cNvPicPr>
            <a:picLocks noChangeAspect="1"/>
          </p:cNvPicPr>
          <p:nvPr/>
        </p:nvPicPr>
        <p:blipFill rotWithShape="1">
          <a:blip r:embed="rId2"/>
          <a:srcRect b="10314"/>
          <a:stretch/>
        </p:blipFill>
        <p:spPr>
          <a:xfrm>
            <a:off x="0" y="-437322"/>
            <a:ext cx="12192000" cy="7295322"/>
          </a:xfrm>
          <a:prstGeom prst="rect">
            <a:avLst/>
          </a:prstGeom>
        </p:spPr>
      </p:pic>
      <p:pic>
        <p:nvPicPr>
          <p:cNvPr id="7" name="Picture 6">
            <a:extLst>
              <a:ext uri="{FF2B5EF4-FFF2-40B4-BE49-F238E27FC236}">
                <a16:creationId xmlns:a16="http://schemas.microsoft.com/office/drawing/2014/main" id="{9703F504-5770-9849-843E-46DA307D8DDC}"/>
              </a:ext>
            </a:extLst>
          </p:cNvPr>
          <p:cNvPicPr>
            <a:picLocks noChangeAspect="1"/>
          </p:cNvPicPr>
          <p:nvPr/>
        </p:nvPicPr>
        <p:blipFill>
          <a:blip r:embed="rId3">
            <a:alphaModFix amt="70000"/>
            <a:extLst>
              <a:ext uri="{28A0092B-C50C-407E-A947-70E740481C1C}">
                <a14:useLocalDpi xmlns:a14="http://schemas.microsoft.com/office/drawing/2010/main" val="0"/>
              </a:ext>
            </a:extLst>
          </a:blip>
          <a:stretch>
            <a:fillRect/>
          </a:stretch>
        </p:blipFill>
        <p:spPr>
          <a:xfrm>
            <a:off x="254833" y="412808"/>
            <a:ext cx="5092523" cy="4751491"/>
          </a:xfrm>
          <a:prstGeom prst="rect">
            <a:avLst/>
          </a:prstGeom>
          <a:effectLst/>
        </p:spPr>
      </p:pic>
      <p:pic>
        <p:nvPicPr>
          <p:cNvPr id="6" name="Picture 5">
            <a:extLst>
              <a:ext uri="{FF2B5EF4-FFF2-40B4-BE49-F238E27FC236}">
                <a16:creationId xmlns:a16="http://schemas.microsoft.com/office/drawing/2014/main" id="{58E221EE-16DF-154D-88A6-BF536DB74DB8}"/>
              </a:ext>
            </a:extLst>
          </p:cNvPr>
          <p:cNvPicPr>
            <a:picLocks noChangeAspect="1"/>
          </p:cNvPicPr>
          <p:nvPr/>
        </p:nvPicPr>
        <p:blipFill>
          <a:blip r:embed="rId4">
            <a:alphaModFix/>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1397892">
            <a:off x="350910" y="457438"/>
            <a:ext cx="4900367" cy="5606252"/>
          </a:xfrm>
          <a:prstGeom prst="rect">
            <a:avLst/>
          </a:prstGeom>
        </p:spPr>
      </p:pic>
      <p:sp>
        <p:nvSpPr>
          <p:cNvPr id="10" name="Title 1">
            <a:extLst>
              <a:ext uri="{FF2B5EF4-FFF2-40B4-BE49-F238E27FC236}">
                <a16:creationId xmlns:a16="http://schemas.microsoft.com/office/drawing/2014/main" id="{65B77563-5106-F342-A4DA-0874D5C5EE03}"/>
              </a:ext>
            </a:extLst>
          </p:cNvPr>
          <p:cNvSpPr txBox="1">
            <a:spLocks/>
          </p:cNvSpPr>
          <p:nvPr/>
        </p:nvSpPr>
        <p:spPr>
          <a:xfrm>
            <a:off x="1830936" y="1383391"/>
            <a:ext cx="2920947" cy="327018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pPr algn="ctr"/>
            <a:r>
              <a:rPr lang="en-US" b="1" dirty="0">
                <a:solidFill>
                  <a:schemeClr val="bg1"/>
                </a:solidFill>
                <a:latin typeface="Calibri" charset="0"/>
                <a:ea typeface="Calibri" charset="0"/>
                <a:cs typeface="Calibri" charset="0"/>
              </a:rPr>
              <a:t>The Department of Geosciences</a:t>
            </a:r>
          </a:p>
        </p:txBody>
      </p:sp>
      <p:sp>
        <p:nvSpPr>
          <p:cNvPr id="13" name="Rectangle 12">
            <a:extLst>
              <a:ext uri="{FF2B5EF4-FFF2-40B4-BE49-F238E27FC236}">
                <a16:creationId xmlns:a16="http://schemas.microsoft.com/office/drawing/2014/main" id="{6B9D8330-61DF-0B45-B77E-0DE5BCDE25CD}"/>
              </a:ext>
            </a:extLst>
          </p:cNvPr>
          <p:cNvSpPr/>
          <p:nvPr/>
        </p:nvSpPr>
        <p:spPr>
          <a:xfrm>
            <a:off x="0" y="6200774"/>
            <a:ext cx="12192000" cy="657225"/>
          </a:xfrm>
          <a:prstGeom prst="rect">
            <a:avLst/>
          </a:prstGeom>
          <a:solidFill>
            <a:srgbClr val="FFC000">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940B48F0-8FB4-2F4A-9109-8A870A87A4FA}"/>
              </a:ext>
            </a:extLst>
          </p:cNvPr>
          <p:cNvPicPr>
            <a:picLocks noChangeAspect="1"/>
          </p:cNvPicPr>
          <p:nvPr/>
        </p:nvPicPr>
        <p:blipFill>
          <a:blip r:embed="rId5"/>
          <a:stretch>
            <a:fillRect/>
          </a:stretch>
        </p:blipFill>
        <p:spPr>
          <a:xfrm>
            <a:off x="551171" y="6333067"/>
            <a:ext cx="1974007" cy="389467"/>
          </a:xfrm>
          <a:prstGeom prst="rect">
            <a:avLst/>
          </a:prstGeom>
        </p:spPr>
      </p:pic>
    </p:spTree>
    <p:extLst>
      <p:ext uri="{BB962C8B-B14F-4D97-AF65-F5344CB8AC3E}">
        <p14:creationId xmlns:p14="http://schemas.microsoft.com/office/powerpoint/2010/main" val="31272562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 name="Content Placeholder 3"/>
          <p:cNvPicPr>
            <a:picLocks noChangeAspect="1"/>
          </p:cNvPicPr>
          <p:nvPr/>
        </p:nvPicPr>
        <p:blipFill>
          <a:blip r:embed="rId2">
            <a:alphaModFix amt="65000"/>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9623130">
            <a:off x="146372" y="-5993383"/>
            <a:ext cx="8163000" cy="9159157"/>
          </a:xfrm>
          <a:prstGeom prst="rect">
            <a:avLst/>
          </a:prstGeom>
        </p:spPr>
      </p:pic>
      <p:pic>
        <p:nvPicPr>
          <p:cNvPr id="4" name="Content Placeholder 3"/>
          <p:cNvPicPr>
            <a:picLocks noGrp="1" noChangeAspect="1"/>
          </p:cNvPicPr>
          <p:nvPr>
            <p:ph idx="1"/>
          </p:nvPr>
        </p:nvPicPr>
        <p:blipFill>
          <a:blip r:embed="rId2">
            <a:alphaModFix/>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9623130">
            <a:off x="496466" y="-5798437"/>
            <a:ext cx="7815513" cy="8769265"/>
          </a:xfrm>
        </p:spPr>
      </p:pic>
      <p:sp>
        <p:nvSpPr>
          <p:cNvPr id="5" name="Title 1"/>
          <p:cNvSpPr txBox="1">
            <a:spLocks/>
          </p:cNvSpPr>
          <p:nvPr/>
        </p:nvSpPr>
        <p:spPr>
          <a:xfrm>
            <a:off x="2004871" y="-102563"/>
            <a:ext cx="6472824" cy="205923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r>
              <a:rPr lang="en-US" sz="3500" b="1" dirty="0">
                <a:solidFill>
                  <a:schemeClr val="bg1"/>
                </a:solidFill>
                <a:latin typeface="Calibri" charset="0"/>
                <a:ea typeface="Calibri" charset="0"/>
                <a:cs typeface="Calibri" charset="0"/>
              </a:rPr>
              <a:t>Geosciences: Degrees Offered</a:t>
            </a:r>
            <a:endParaRPr lang="en-US" sz="2800" dirty="0">
              <a:solidFill>
                <a:schemeClr val="bg1"/>
              </a:solidFill>
              <a:latin typeface="Calibri" charset="0"/>
              <a:ea typeface="Calibri" charset="0"/>
              <a:cs typeface="Calibri" charset="0"/>
            </a:endParaRPr>
          </a:p>
        </p:txBody>
      </p:sp>
      <p:sp>
        <p:nvSpPr>
          <p:cNvPr id="39" name="Rectangle 38"/>
          <p:cNvSpPr/>
          <p:nvPr/>
        </p:nvSpPr>
        <p:spPr>
          <a:xfrm>
            <a:off x="673434" y="2381078"/>
            <a:ext cx="10630105" cy="4262064"/>
          </a:xfrm>
          <a:prstGeom prst="rect">
            <a:avLst/>
          </a:prstGeom>
        </p:spPr>
        <p:txBody>
          <a:bodyPr wrap="square">
            <a:spAutoFit/>
          </a:bodyPr>
          <a:lstStyle/>
          <a:p>
            <a:pPr marL="285744" indent="-285744">
              <a:lnSpc>
                <a:spcPct val="200000"/>
              </a:lnSpc>
              <a:buClr>
                <a:srgbClr val="CB203D"/>
              </a:buClr>
              <a:buFont typeface="Courier New" panose="02070309020205020404" pitchFamily="49" charset="0"/>
              <a:buChar char="o"/>
            </a:pPr>
            <a:r>
              <a:rPr lang="en-US" sz="2400" dirty="0">
                <a:ea typeface="Calibri" charset="0"/>
                <a:cs typeface="Calibri" charset="0"/>
              </a:rPr>
              <a:t>BSc (Hons) in Geosciences and Statistics and Operations Research</a:t>
            </a:r>
          </a:p>
          <a:p>
            <a:pPr marL="285744" indent="-285744">
              <a:lnSpc>
                <a:spcPct val="200000"/>
              </a:lnSpc>
              <a:buClr>
                <a:srgbClr val="CB203D"/>
              </a:buClr>
              <a:buFont typeface="Courier New" panose="02070309020205020404" pitchFamily="49" charset="0"/>
              <a:buChar char="o"/>
            </a:pPr>
            <a:r>
              <a:rPr lang="en-US" sz="2400" dirty="0">
                <a:ea typeface="Calibri" charset="0"/>
                <a:cs typeface="Calibri" charset="0"/>
              </a:rPr>
              <a:t>BSc (Hons) in Geosciences and Mathematics</a:t>
            </a:r>
          </a:p>
          <a:p>
            <a:pPr marL="285744" indent="-285744">
              <a:lnSpc>
                <a:spcPct val="200000"/>
              </a:lnSpc>
              <a:buClr>
                <a:srgbClr val="CB203D"/>
              </a:buClr>
              <a:buFont typeface="Courier New" panose="02070309020205020404" pitchFamily="49" charset="0"/>
              <a:buChar char="o"/>
            </a:pPr>
            <a:r>
              <a:rPr lang="en-US" sz="2400" dirty="0">
                <a:ea typeface="Calibri" charset="0"/>
                <a:cs typeface="Calibri" charset="0"/>
              </a:rPr>
              <a:t>BSc (Hons) in Geosciences and Physics</a:t>
            </a:r>
          </a:p>
          <a:p>
            <a:pPr marL="285744" indent="-285744">
              <a:lnSpc>
                <a:spcPct val="200000"/>
              </a:lnSpc>
              <a:buClr>
                <a:srgbClr val="CB203D"/>
              </a:buClr>
              <a:buFont typeface="Courier New" panose="02070309020205020404" pitchFamily="49" charset="0"/>
              <a:buChar char="o"/>
            </a:pPr>
            <a:r>
              <a:rPr lang="en-GB" sz="2400" i="0" u="none" strike="noStrike" dirty="0">
                <a:effectLst/>
              </a:rPr>
              <a:t>BSc (Hons) in Science for Education and Communication with specialisation in Geosciences</a:t>
            </a:r>
            <a:endParaRPr lang="en-GB" sz="2400" i="0" dirty="0">
              <a:effectLst/>
            </a:endParaRPr>
          </a:p>
          <a:p>
            <a:pPr marL="285744" indent="-285744">
              <a:lnSpc>
                <a:spcPct val="200000"/>
              </a:lnSpc>
              <a:buClr>
                <a:srgbClr val="CB203D"/>
              </a:buClr>
              <a:buFont typeface="Courier New" panose="02070309020205020404" pitchFamily="49" charset="0"/>
              <a:buChar char="o"/>
            </a:pPr>
            <a:endParaRPr lang="en-US" dirty="0">
              <a:latin typeface="Calibri" charset="0"/>
              <a:ea typeface="Calibri" charset="0"/>
              <a:cs typeface="Calibri" charset="0"/>
            </a:endParaRPr>
          </a:p>
        </p:txBody>
      </p:sp>
    </p:spTree>
    <p:extLst>
      <p:ext uri="{BB962C8B-B14F-4D97-AF65-F5344CB8AC3E}">
        <p14:creationId xmlns:p14="http://schemas.microsoft.com/office/powerpoint/2010/main" val="24885751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Image result for earthquake">
            <a:extLst>
              <a:ext uri="{FF2B5EF4-FFF2-40B4-BE49-F238E27FC236}">
                <a16:creationId xmlns:a16="http://schemas.microsoft.com/office/drawing/2014/main" id="{4C59CE84-7A00-1868-459E-2FC1AB09A1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52600" y="152400"/>
            <a:ext cx="4008438" cy="266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2" name="Picture 4" descr="Image result for flood">
            <a:extLst>
              <a:ext uri="{FF2B5EF4-FFF2-40B4-BE49-F238E27FC236}">
                <a16:creationId xmlns:a16="http://schemas.microsoft.com/office/drawing/2014/main" id="{EBA12A1C-71EB-AC0A-95C3-312DAA729F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7400" y="152400"/>
            <a:ext cx="4533900" cy="302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01" name="AutoShape 6" descr="Image result for tsunami">
            <a:extLst>
              <a:ext uri="{FF2B5EF4-FFF2-40B4-BE49-F238E27FC236}">
                <a16:creationId xmlns:a16="http://schemas.microsoft.com/office/drawing/2014/main" id="{C61AA3BA-B535-75D2-BE1C-56D33645E376}"/>
              </a:ext>
            </a:extLst>
          </p:cNvPr>
          <p:cNvSpPr>
            <a:spLocks noChangeAspect="1" noChangeArrowheads="1"/>
          </p:cNvSpPr>
          <p:nvPr/>
        </p:nvSpPr>
        <p:spPr bwMode="auto">
          <a:xfrm>
            <a:off x="1679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4102" name="AutoShape 8" descr="Image result for tsunami">
            <a:extLst>
              <a:ext uri="{FF2B5EF4-FFF2-40B4-BE49-F238E27FC236}">
                <a16:creationId xmlns:a16="http://schemas.microsoft.com/office/drawing/2014/main" id="{D52DE2DF-9E91-C079-E60A-B9AB1D114693}"/>
              </a:ext>
            </a:extLst>
          </p:cNvPr>
          <p:cNvSpPr>
            <a:spLocks noChangeAspect="1" noChangeArrowheads="1"/>
          </p:cNvSpPr>
          <p:nvPr/>
        </p:nvSpPr>
        <p:spPr bwMode="auto">
          <a:xfrm>
            <a:off x="1679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4103" name="AutoShape 10" descr="Image result for tsunami">
            <a:extLst>
              <a:ext uri="{FF2B5EF4-FFF2-40B4-BE49-F238E27FC236}">
                <a16:creationId xmlns:a16="http://schemas.microsoft.com/office/drawing/2014/main" id="{2A873CB5-980B-F440-056E-BB05A2E4A8CE}"/>
              </a:ext>
            </a:extLst>
          </p:cNvPr>
          <p:cNvSpPr>
            <a:spLocks noChangeAspect="1" noChangeArrowheads="1"/>
          </p:cNvSpPr>
          <p:nvPr/>
        </p:nvSpPr>
        <p:spPr bwMode="auto">
          <a:xfrm>
            <a:off x="1679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pic>
        <p:nvPicPr>
          <p:cNvPr id="17420" name="Picture 12" descr="Image result for tsunami">
            <a:extLst>
              <a:ext uri="{FF2B5EF4-FFF2-40B4-BE49-F238E27FC236}">
                <a16:creationId xmlns:a16="http://schemas.microsoft.com/office/drawing/2014/main" id="{1AFC166A-F90B-4650-7EB7-772B27AB102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52601" y="1600200"/>
            <a:ext cx="4697413" cy="281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05" name="AutoShape 14" descr="Image result for drought">
            <a:extLst>
              <a:ext uri="{FF2B5EF4-FFF2-40B4-BE49-F238E27FC236}">
                <a16:creationId xmlns:a16="http://schemas.microsoft.com/office/drawing/2014/main" id="{B06C060B-6BD8-015C-5FD7-F6E32191419F}"/>
              </a:ext>
            </a:extLst>
          </p:cNvPr>
          <p:cNvSpPr>
            <a:spLocks noChangeAspect="1" noChangeArrowheads="1"/>
          </p:cNvSpPr>
          <p:nvPr/>
        </p:nvSpPr>
        <p:spPr bwMode="auto">
          <a:xfrm>
            <a:off x="1679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4106" name="AutoShape 16" descr="Image result for drought">
            <a:extLst>
              <a:ext uri="{FF2B5EF4-FFF2-40B4-BE49-F238E27FC236}">
                <a16:creationId xmlns:a16="http://schemas.microsoft.com/office/drawing/2014/main" id="{D4E9ADD6-EAC4-1802-6C36-3C6E974710F7}"/>
              </a:ext>
            </a:extLst>
          </p:cNvPr>
          <p:cNvSpPr>
            <a:spLocks noChangeAspect="1" noChangeArrowheads="1"/>
          </p:cNvSpPr>
          <p:nvPr/>
        </p:nvSpPr>
        <p:spPr bwMode="auto">
          <a:xfrm>
            <a:off x="1679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pic>
        <p:nvPicPr>
          <p:cNvPr id="17426" name="Picture 18" descr="Image result for drought">
            <a:extLst>
              <a:ext uri="{FF2B5EF4-FFF2-40B4-BE49-F238E27FC236}">
                <a16:creationId xmlns:a16="http://schemas.microsoft.com/office/drawing/2014/main" id="{95C40E67-2DE8-F8F9-467E-9627DB40A82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81600" y="2667000"/>
            <a:ext cx="5214938" cy="2933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28" name="Picture 20" descr="Image result for coastal erosion">
            <a:extLst>
              <a:ext uri="{FF2B5EF4-FFF2-40B4-BE49-F238E27FC236}">
                <a16:creationId xmlns:a16="http://schemas.microsoft.com/office/drawing/2014/main" id="{90AE01A9-7749-6C4C-1CD3-2FDA6EF2586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6723" t="22409"/>
          <a:stretch>
            <a:fillRect/>
          </a:stretch>
        </p:blipFill>
        <p:spPr bwMode="auto">
          <a:xfrm>
            <a:off x="1828800" y="3657601"/>
            <a:ext cx="4229100" cy="263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TextBox 13">
            <a:extLst>
              <a:ext uri="{FF2B5EF4-FFF2-40B4-BE49-F238E27FC236}">
                <a16:creationId xmlns:a16="http://schemas.microsoft.com/office/drawing/2014/main" id="{F4F6B8A1-CCA6-DC3F-6E5E-9C663FA3C957}"/>
              </a:ext>
            </a:extLst>
          </p:cNvPr>
          <p:cNvSpPr txBox="1">
            <a:spLocks noChangeArrowheads="1"/>
          </p:cNvSpPr>
          <p:nvPr/>
        </p:nvSpPr>
        <p:spPr bwMode="auto">
          <a:xfrm>
            <a:off x="2057400" y="457200"/>
            <a:ext cx="13716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800"/>
              <a:t>Earthquake</a:t>
            </a:r>
          </a:p>
        </p:txBody>
      </p:sp>
      <p:sp>
        <p:nvSpPr>
          <p:cNvPr id="15" name="TextBox 14">
            <a:extLst>
              <a:ext uri="{FF2B5EF4-FFF2-40B4-BE49-F238E27FC236}">
                <a16:creationId xmlns:a16="http://schemas.microsoft.com/office/drawing/2014/main" id="{A422559D-7E96-6122-2604-B9F5581979F3}"/>
              </a:ext>
            </a:extLst>
          </p:cNvPr>
          <p:cNvSpPr txBox="1">
            <a:spLocks noChangeArrowheads="1"/>
          </p:cNvSpPr>
          <p:nvPr/>
        </p:nvSpPr>
        <p:spPr bwMode="auto">
          <a:xfrm>
            <a:off x="8153400" y="304800"/>
            <a:ext cx="13716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800">
                <a:solidFill>
                  <a:schemeClr val="bg1"/>
                </a:solidFill>
              </a:rPr>
              <a:t>Floods</a:t>
            </a:r>
          </a:p>
        </p:txBody>
      </p:sp>
      <p:sp>
        <p:nvSpPr>
          <p:cNvPr id="16" name="TextBox 15">
            <a:extLst>
              <a:ext uri="{FF2B5EF4-FFF2-40B4-BE49-F238E27FC236}">
                <a16:creationId xmlns:a16="http://schemas.microsoft.com/office/drawing/2014/main" id="{B8304678-8906-D3E8-75EE-79D60AE380ED}"/>
              </a:ext>
            </a:extLst>
          </p:cNvPr>
          <p:cNvSpPr txBox="1">
            <a:spLocks noChangeArrowheads="1"/>
          </p:cNvSpPr>
          <p:nvPr/>
        </p:nvSpPr>
        <p:spPr bwMode="auto">
          <a:xfrm>
            <a:off x="4724400" y="1981200"/>
            <a:ext cx="13716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800"/>
              <a:t>Tsunami</a:t>
            </a:r>
          </a:p>
        </p:txBody>
      </p:sp>
      <p:sp>
        <p:nvSpPr>
          <p:cNvPr id="17" name="TextBox 16">
            <a:extLst>
              <a:ext uri="{FF2B5EF4-FFF2-40B4-BE49-F238E27FC236}">
                <a16:creationId xmlns:a16="http://schemas.microsoft.com/office/drawing/2014/main" id="{EC332049-A401-56A5-A24A-21131D834011}"/>
              </a:ext>
            </a:extLst>
          </p:cNvPr>
          <p:cNvSpPr txBox="1">
            <a:spLocks noChangeArrowheads="1"/>
          </p:cNvSpPr>
          <p:nvPr/>
        </p:nvSpPr>
        <p:spPr bwMode="auto">
          <a:xfrm>
            <a:off x="8001000" y="2743200"/>
            <a:ext cx="13716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800">
                <a:solidFill>
                  <a:schemeClr val="bg1"/>
                </a:solidFill>
              </a:rPr>
              <a:t>Drought</a:t>
            </a:r>
          </a:p>
        </p:txBody>
      </p:sp>
      <p:sp>
        <p:nvSpPr>
          <p:cNvPr id="18" name="TextBox 17">
            <a:extLst>
              <a:ext uri="{FF2B5EF4-FFF2-40B4-BE49-F238E27FC236}">
                <a16:creationId xmlns:a16="http://schemas.microsoft.com/office/drawing/2014/main" id="{7BFF2623-1A61-3074-ABC0-E30ED77BA0EE}"/>
              </a:ext>
            </a:extLst>
          </p:cNvPr>
          <p:cNvSpPr txBox="1">
            <a:spLocks noChangeArrowheads="1"/>
          </p:cNvSpPr>
          <p:nvPr/>
        </p:nvSpPr>
        <p:spPr bwMode="auto">
          <a:xfrm>
            <a:off x="2133600" y="3810000"/>
            <a:ext cx="19812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800"/>
              <a:t>Coastal Erosion</a:t>
            </a:r>
          </a:p>
        </p:txBody>
      </p:sp>
      <p:pic>
        <p:nvPicPr>
          <p:cNvPr id="19" name="Picture 8" descr="Image result for air pollution">
            <a:extLst>
              <a:ext uri="{FF2B5EF4-FFF2-40B4-BE49-F238E27FC236}">
                <a16:creationId xmlns:a16="http://schemas.microsoft.com/office/drawing/2014/main" id="{C336B08B-8CA3-3EEC-3988-723758C9F3F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741988" y="3902076"/>
            <a:ext cx="4926012" cy="295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 name="TextBox 20">
            <a:extLst>
              <a:ext uri="{FF2B5EF4-FFF2-40B4-BE49-F238E27FC236}">
                <a16:creationId xmlns:a16="http://schemas.microsoft.com/office/drawing/2014/main" id="{32A2881B-1579-FBE9-65E7-9BEED3F627E7}"/>
              </a:ext>
            </a:extLst>
          </p:cNvPr>
          <p:cNvSpPr txBox="1">
            <a:spLocks noChangeArrowheads="1"/>
          </p:cNvSpPr>
          <p:nvPr/>
        </p:nvSpPr>
        <p:spPr bwMode="auto">
          <a:xfrm>
            <a:off x="8534400" y="4038600"/>
            <a:ext cx="19812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800"/>
              <a:t>Air Pollution</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 name="Content Placeholder 3"/>
          <p:cNvPicPr>
            <a:picLocks noChangeAspect="1"/>
          </p:cNvPicPr>
          <p:nvPr/>
        </p:nvPicPr>
        <p:blipFill>
          <a:blip r:embed="rId2">
            <a:alphaModFix amt="65000"/>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9623130">
            <a:off x="-53938" y="-6555473"/>
            <a:ext cx="8163000" cy="9159157"/>
          </a:xfrm>
          <a:prstGeom prst="rect">
            <a:avLst/>
          </a:prstGeom>
        </p:spPr>
      </p:pic>
      <p:sp>
        <p:nvSpPr>
          <p:cNvPr id="5" name="Title 1"/>
          <p:cNvSpPr txBox="1">
            <a:spLocks/>
          </p:cNvSpPr>
          <p:nvPr/>
        </p:nvSpPr>
        <p:spPr>
          <a:xfrm>
            <a:off x="2024326" y="-212743"/>
            <a:ext cx="6472824" cy="205923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r>
              <a:rPr lang="en-US" sz="3500" b="1" dirty="0">
                <a:solidFill>
                  <a:schemeClr val="bg1"/>
                </a:solidFill>
                <a:latin typeface="Calibri" charset="0"/>
                <a:ea typeface="Calibri" charset="0"/>
                <a:cs typeface="Calibri" charset="0"/>
              </a:rPr>
              <a:t>Climate Change</a:t>
            </a:r>
            <a:endParaRPr lang="en-US" sz="2800" dirty="0">
              <a:solidFill>
                <a:schemeClr val="bg1"/>
              </a:solidFill>
              <a:latin typeface="Calibri" charset="0"/>
              <a:ea typeface="Calibri" charset="0"/>
              <a:cs typeface="Calibri" charset="0"/>
            </a:endParaRPr>
          </a:p>
        </p:txBody>
      </p:sp>
      <p:pic>
        <p:nvPicPr>
          <p:cNvPr id="6" name="Picture 2" descr="Image result for climate change">
            <a:extLst>
              <a:ext uri="{FF2B5EF4-FFF2-40B4-BE49-F238E27FC236}">
                <a16:creationId xmlns:a16="http://schemas.microsoft.com/office/drawing/2014/main" id="{C7C4EC31-52BF-0B9F-8BC4-75EA0F2275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8801" y="1371601"/>
            <a:ext cx="3908425" cy="2665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4" descr="Image result for climate change">
            <a:extLst>
              <a:ext uri="{FF2B5EF4-FFF2-40B4-BE49-F238E27FC236}">
                <a16:creationId xmlns:a16="http://schemas.microsoft.com/office/drawing/2014/main" id="{63CDD1D3-4D23-C240-9F51-D7D1CC1A1FE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38801" y="1219200"/>
            <a:ext cx="4456113" cy="297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8" descr="Image result for malta storm">
            <a:extLst>
              <a:ext uri="{FF2B5EF4-FFF2-40B4-BE49-F238E27FC236}">
                <a16:creationId xmlns:a16="http://schemas.microsoft.com/office/drawing/2014/main" id="{A664365C-0915-B45F-0391-6F909933025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57400" y="3505200"/>
            <a:ext cx="4470400" cy="251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6" descr="Image result for climate change">
            <a:extLst>
              <a:ext uri="{FF2B5EF4-FFF2-40B4-BE49-F238E27FC236}">
                <a16:creationId xmlns:a16="http://schemas.microsoft.com/office/drawing/2014/main" id="{52CD8729-5248-B42A-0752-5D5F7FB8607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705600" y="4343400"/>
            <a:ext cx="3625850" cy="2414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4293421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 name="Content Placeholder 3"/>
          <p:cNvPicPr>
            <a:picLocks noChangeAspect="1"/>
          </p:cNvPicPr>
          <p:nvPr/>
        </p:nvPicPr>
        <p:blipFill>
          <a:blip r:embed="rId2">
            <a:alphaModFix amt="65000"/>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9623130">
            <a:off x="-53938" y="-6555473"/>
            <a:ext cx="8163000" cy="9159157"/>
          </a:xfrm>
          <a:prstGeom prst="rect">
            <a:avLst/>
          </a:prstGeom>
        </p:spPr>
      </p:pic>
      <p:sp>
        <p:nvSpPr>
          <p:cNvPr id="5" name="Title 1"/>
          <p:cNvSpPr txBox="1">
            <a:spLocks/>
          </p:cNvSpPr>
          <p:nvPr/>
        </p:nvSpPr>
        <p:spPr>
          <a:xfrm>
            <a:off x="1129381" y="-348581"/>
            <a:ext cx="6472824" cy="205923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r>
              <a:rPr lang="en-US" sz="3500" b="1" dirty="0">
                <a:solidFill>
                  <a:schemeClr val="bg1"/>
                </a:solidFill>
                <a:latin typeface="Calibri" charset="0"/>
                <a:ea typeface="Calibri" charset="0"/>
                <a:cs typeface="Calibri" charset="0"/>
              </a:rPr>
              <a:t>Where the Science comes in</a:t>
            </a:r>
            <a:endParaRPr lang="en-US" sz="2800" dirty="0">
              <a:solidFill>
                <a:schemeClr val="bg1"/>
              </a:solidFill>
              <a:latin typeface="Calibri" charset="0"/>
              <a:ea typeface="Calibri" charset="0"/>
              <a:cs typeface="Calibri" charset="0"/>
            </a:endParaRPr>
          </a:p>
        </p:txBody>
      </p:sp>
      <p:sp>
        <p:nvSpPr>
          <p:cNvPr id="3" name="Content Placeholder 2">
            <a:extLst>
              <a:ext uri="{FF2B5EF4-FFF2-40B4-BE49-F238E27FC236}">
                <a16:creationId xmlns:a16="http://schemas.microsoft.com/office/drawing/2014/main" id="{B3AE4079-68F2-5A56-DE48-7FD731B7DCA3}"/>
              </a:ext>
            </a:extLst>
          </p:cNvPr>
          <p:cNvSpPr>
            <a:spLocks noGrp="1"/>
          </p:cNvSpPr>
          <p:nvPr>
            <p:ph idx="1"/>
          </p:nvPr>
        </p:nvSpPr>
        <p:spPr>
          <a:xfrm>
            <a:off x="838200" y="2448195"/>
            <a:ext cx="10124872" cy="2833924"/>
          </a:xfrm>
        </p:spPr>
        <p:txBody>
          <a:bodyPr>
            <a:normAutofit fontScale="92500" lnSpcReduction="10000"/>
          </a:bodyPr>
          <a:lstStyle/>
          <a:p>
            <a:pPr marL="360363" indent="-360363" eaLnBrk="1" hangingPunct="1"/>
            <a:r>
              <a:rPr lang="en-GB" altLang="en-US" dirty="0"/>
              <a:t>Many problems can be avoided by changing human behaviour</a:t>
            </a:r>
          </a:p>
          <a:p>
            <a:pPr marL="0" indent="0" eaLnBrk="1" hangingPunct="1">
              <a:buNone/>
            </a:pPr>
            <a:endParaRPr lang="en-GB" altLang="en-US" sz="1400" dirty="0"/>
          </a:p>
          <a:p>
            <a:pPr marL="360363" indent="-360363" eaLnBrk="1" hangingPunct="1"/>
            <a:r>
              <a:rPr lang="en-GB" altLang="en-US" dirty="0"/>
              <a:t>Some of these problems cannot be avoided because that is how our  planet behaves</a:t>
            </a:r>
          </a:p>
          <a:p>
            <a:pPr marL="0" indent="0" eaLnBrk="1" hangingPunct="1">
              <a:buNone/>
            </a:pPr>
            <a:endParaRPr lang="en-GB" altLang="en-US" sz="1700" dirty="0"/>
          </a:p>
          <a:p>
            <a:pPr eaLnBrk="1" hangingPunct="1"/>
            <a:r>
              <a:rPr lang="en-GB" altLang="en-US" dirty="0"/>
              <a:t>  BUT: to avoid or solve problems, we need to</a:t>
            </a:r>
          </a:p>
          <a:p>
            <a:pPr marL="0" indent="0" algn="ctr" eaLnBrk="1" hangingPunct="1">
              <a:buNone/>
            </a:pPr>
            <a:r>
              <a:rPr lang="en-GB" altLang="en-US" sz="3500" b="1" dirty="0"/>
              <a:t>UNDERSTAND HOW THE EARTH WORKS.</a:t>
            </a:r>
          </a:p>
        </p:txBody>
      </p:sp>
    </p:spTree>
    <p:extLst>
      <p:ext uri="{BB962C8B-B14F-4D97-AF65-F5344CB8AC3E}">
        <p14:creationId xmlns:p14="http://schemas.microsoft.com/office/powerpoint/2010/main" val="17191031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4E661F9E-C7BC-75C8-2235-9E09ACF275C4}"/>
              </a:ext>
            </a:extLst>
          </p:cNvPr>
          <p:cNvSpPr>
            <a:spLocks noGrp="1"/>
          </p:cNvSpPr>
          <p:nvPr>
            <p:ph type="title"/>
          </p:nvPr>
        </p:nvSpPr>
        <p:spPr>
          <a:xfrm>
            <a:off x="1524000" y="152400"/>
            <a:ext cx="4038600" cy="685800"/>
          </a:xfrm>
        </p:spPr>
        <p:txBody>
          <a:bodyPr>
            <a:normAutofit fontScale="90000"/>
          </a:bodyPr>
          <a:lstStyle/>
          <a:p>
            <a:pPr eaLnBrk="1" hangingPunct="1"/>
            <a:r>
              <a:rPr lang="en-GB" altLang="en-US">
                <a:solidFill>
                  <a:srgbClr val="FF0000"/>
                </a:solidFill>
              </a:rPr>
              <a:t>Studying rocks</a:t>
            </a:r>
          </a:p>
        </p:txBody>
      </p:sp>
      <p:pic>
        <p:nvPicPr>
          <p:cNvPr id="10243" name="Picture 2">
            <a:extLst>
              <a:ext uri="{FF2B5EF4-FFF2-40B4-BE49-F238E27FC236}">
                <a16:creationId xmlns:a16="http://schemas.microsoft.com/office/drawing/2014/main" id="{FFFF520B-7FE4-0C1D-D796-636ABD51AFE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9763" y="935038"/>
            <a:ext cx="4203700" cy="2365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4" name="Picture 3">
            <a:extLst>
              <a:ext uri="{FF2B5EF4-FFF2-40B4-BE49-F238E27FC236}">
                <a16:creationId xmlns:a16="http://schemas.microsoft.com/office/drawing/2014/main" id="{3CB4D825-8DB3-7EC3-D31A-D599605CAA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49614" y="3300413"/>
            <a:ext cx="4424161" cy="29510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5" name="Picture 5">
            <a:extLst>
              <a:ext uri="{FF2B5EF4-FFF2-40B4-BE49-F238E27FC236}">
                <a16:creationId xmlns:a16="http://schemas.microsoft.com/office/drawing/2014/main" id="{F39A52B1-90F9-8E0D-503A-32E72CA708D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13463" y="3962401"/>
            <a:ext cx="4075112"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6" name="Picture 6">
            <a:extLst>
              <a:ext uri="{FF2B5EF4-FFF2-40B4-BE49-F238E27FC236}">
                <a16:creationId xmlns:a16="http://schemas.microsoft.com/office/drawing/2014/main" id="{E6823206-0FB0-202D-3A2F-ABF96F6F00D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96000" y="1676401"/>
            <a:ext cx="4114800" cy="2290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7" name="Picture 8" descr="Image result for maltese fossils">
            <a:extLst>
              <a:ext uri="{FF2B5EF4-FFF2-40B4-BE49-F238E27FC236}">
                <a16:creationId xmlns:a16="http://schemas.microsoft.com/office/drawing/2014/main" id="{5663B9C2-E98F-2916-D93B-79AFAE9AA53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58000" y="0"/>
            <a:ext cx="2444750" cy="1830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0327D-D173-4FCB-B9BB-C503ACE4E464}"/>
              </a:ext>
            </a:extLst>
          </p:cNvPr>
          <p:cNvSpPr>
            <a:spLocks noGrp="1"/>
          </p:cNvSpPr>
          <p:nvPr>
            <p:ph type="title"/>
          </p:nvPr>
        </p:nvSpPr>
        <p:spPr>
          <a:xfrm>
            <a:off x="1524000" y="0"/>
            <a:ext cx="8382000" cy="1143000"/>
          </a:xfrm>
        </p:spPr>
        <p:txBody>
          <a:bodyPr rtlCol="0">
            <a:normAutofit/>
          </a:bodyPr>
          <a:lstStyle/>
          <a:p>
            <a:pPr>
              <a:defRPr/>
            </a:pPr>
            <a:r>
              <a:rPr lang="en-GB" dirty="0">
                <a:solidFill>
                  <a:srgbClr val="FF0000"/>
                </a:solidFill>
              </a:rPr>
              <a:t>Studying what lies beneath the rocks</a:t>
            </a:r>
          </a:p>
        </p:txBody>
      </p:sp>
      <p:pic>
        <p:nvPicPr>
          <p:cNvPr id="11267" name="Picture 4" descr="C:\Pauline\Dept_of_Geosciences\Photos\Daniela_fieldwork.jpg">
            <a:extLst>
              <a:ext uri="{FF2B5EF4-FFF2-40B4-BE49-F238E27FC236}">
                <a16:creationId xmlns:a16="http://schemas.microsoft.com/office/drawing/2014/main" id="{E61A13E9-AFA7-FA6D-363E-A5D52EFE99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33601" y="1295400"/>
            <a:ext cx="3554413" cy="266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8" name="Picture 5" descr="C:\Pauline\Dept_of_Geosciences\Photos\IMG_20170223_131254.jpg">
            <a:extLst>
              <a:ext uri="{FF2B5EF4-FFF2-40B4-BE49-F238E27FC236}">
                <a16:creationId xmlns:a16="http://schemas.microsoft.com/office/drawing/2014/main" id="{FB7E0D75-7E75-1341-A3BA-303894006D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1696"/>
          <a:stretch>
            <a:fillRect/>
          </a:stretch>
        </p:blipFill>
        <p:spPr bwMode="auto">
          <a:xfrm>
            <a:off x="2774004" y="3844926"/>
            <a:ext cx="4343400" cy="287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9" name="Picture 6" descr="C:\Pauline\Dept_of_Geosciences\Photos\IMG_20170223_133857.jpg">
            <a:extLst>
              <a:ext uri="{FF2B5EF4-FFF2-40B4-BE49-F238E27FC236}">
                <a16:creationId xmlns:a16="http://schemas.microsoft.com/office/drawing/2014/main" id="{23B5A9BA-4A48-602D-5EB3-DE93ADDFAA4F}"/>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a:xfrm>
            <a:off x="5943600" y="914401"/>
            <a:ext cx="3703638" cy="2778125"/>
          </a:xfrm>
          <a:noFill/>
        </p:spPr>
      </p:pic>
      <p:pic>
        <p:nvPicPr>
          <p:cNvPr id="11270" name="Picture 3">
            <a:extLst>
              <a:ext uri="{FF2B5EF4-FFF2-40B4-BE49-F238E27FC236}">
                <a16:creationId xmlns:a16="http://schemas.microsoft.com/office/drawing/2014/main" id="{B10BD6D9-985D-F665-C810-6809971AEC5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32638" y="3733801"/>
            <a:ext cx="2514600" cy="2951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BD84CF41-C6F6-BA17-2316-2A91B69D8B29}"/>
              </a:ext>
            </a:extLst>
          </p:cNvPr>
          <p:cNvSpPr>
            <a:spLocks noGrp="1"/>
          </p:cNvSpPr>
          <p:nvPr>
            <p:ph type="title"/>
          </p:nvPr>
        </p:nvSpPr>
        <p:spPr>
          <a:xfrm>
            <a:off x="1676400" y="152400"/>
            <a:ext cx="5486400" cy="1143000"/>
          </a:xfrm>
        </p:spPr>
        <p:txBody>
          <a:bodyPr/>
          <a:lstStyle/>
          <a:p>
            <a:pPr eaLnBrk="1" hangingPunct="1"/>
            <a:r>
              <a:rPr lang="en-GB" altLang="en-US" sz="3600">
                <a:solidFill>
                  <a:srgbClr val="FF0000"/>
                </a:solidFill>
              </a:rPr>
              <a:t>Studying Earthquakes, Volcanoes, and the seafloor</a:t>
            </a:r>
          </a:p>
        </p:txBody>
      </p:sp>
      <p:pic>
        <p:nvPicPr>
          <p:cNvPr id="12291" name="Picture 2" descr="Image may contain: mountain, sky, nature and outdoor">
            <a:extLst>
              <a:ext uri="{FF2B5EF4-FFF2-40B4-BE49-F238E27FC236}">
                <a16:creationId xmlns:a16="http://schemas.microsoft.com/office/drawing/2014/main" id="{D671E1C9-5A8B-E949-280C-A6FCB49726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9019" b="20547"/>
          <a:stretch>
            <a:fillRect/>
          </a:stretch>
        </p:blipFill>
        <p:spPr bwMode="auto">
          <a:xfrm>
            <a:off x="7315200" y="152401"/>
            <a:ext cx="2667000" cy="351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2" name="Picture 10" descr="No photo description available.">
            <a:extLst>
              <a:ext uri="{FF2B5EF4-FFF2-40B4-BE49-F238E27FC236}">
                <a16:creationId xmlns:a16="http://schemas.microsoft.com/office/drawing/2014/main" id="{B67B387C-DC47-31F2-AE71-014CAB54D5C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l="13336"/>
          <a:stretch>
            <a:fillRect/>
          </a:stretch>
        </p:blipFill>
        <p:spPr>
          <a:xfrm>
            <a:off x="2743200" y="1447800"/>
            <a:ext cx="3657600" cy="2051050"/>
          </a:xfrm>
          <a:noFill/>
        </p:spPr>
      </p:pic>
      <p:pic>
        <p:nvPicPr>
          <p:cNvPr id="12293" name="Picture 4" descr="Image result for seismogram">
            <a:extLst>
              <a:ext uri="{FF2B5EF4-FFF2-40B4-BE49-F238E27FC236}">
                <a16:creationId xmlns:a16="http://schemas.microsoft.com/office/drawing/2014/main" id="{C6876469-E7AA-48EF-E315-10304717C6F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1745"/>
          <a:stretch>
            <a:fillRect/>
          </a:stretch>
        </p:blipFill>
        <p:spPr bwMode="auto">
          <a:xfrm>
            <a:off x="2590800" y="3651250"/>
            <a:ext cx="4724400" cy="286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4" name="Picture 6">
            <a:extLst>
              <a:ext uri="{FF2B5EF4-FFF2-40B4-BE49-F238E27FC236}">
                <a16:creationId xmlns:a16="http://schemas.microsoft.com/office/drawing/2014/main" id="{E6A04BA8-EDBF-B4E0-704C-A1FB54D06B4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15200" y="3668714"/>
            <a:ext cx="3940175"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22A8C150-213B-E58C-6A0E-B901261FAFCC}"/>
              </a:ext>
            </a:extLst>
          </p:cNvPr>
          <p:cNvSpPr>
            <a:spLocks noGrp="1"/>
          </p:cNvSpPr>
          <p:nvPr>
            <p:ph type="title"/>
          </p:nvPr>
        </p:nvSpPr>
        <p:spPr>
          <a:xfrm>
            <a:off x="6858000" y="152400"/>
            <a:ext cx="3733800" cy="2057400"/>
          </a:xfrm>
        </p:spPr>
        <p:txBody>
          <a:bodyPr/>
          <a:lstStyle/>
          <a:p>
            <a:pPr eaLnBrk="1" hangingPunct="1"/>
            <a:r>
              <a:rPr lang="en-GB" altLang="en-US" dirty="0">
                <a:solidFill>
                  <a:srgbClr val="FF0000"/>
                </a:solidFill>
              </a:rPr>
              <a:t>Studying the Oceans</a:t>
            </a:r>
          </a:p>
        </p:txBody>
      </p:sp>
      <p:pic>
        <p:nvPicPr>
          <p:cNvPr id="13315" name="Picture 6" descr="C:\Pauline\Dept_of_Geosciences\Photos\DSC_0087.JPG">
            <a:extLst>
              <a:ext uri="{FF2B5EF4-FFF2-40B4-BE49-F238E27FC236}">
                <a16:creationId xmlns:a16="http://schemas.microsoft.com/office/drawing/2014/main" id="{04854A5C-FFE4-D886-5B1B-DF6C74EDBE3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524001" y="0"/>
            <a:ext cx="5146675" cy="3430588"/>
          </a:xfrm>
          <a:noFill/>
        </p:spPr>
      </p:pic>
      <p:pic>
        <p:nvPicPr>
          <p:cNvPr id="13316" name="Picture 8" descr="C:\Pauline\Dept_of_Geosciences\Photos\IMG_1403.JPG">
            <a:extLst>
              <a:ext uri="{FF2B5EF4-FFF2-40B4-BE49-F238E27FC236}">
                <a16:creationId xmlns:a16="http://schemas.microsoft.com/office/drawing/2014/main" id="{4CCAD840-BC37-A8A4-FC04-8605E79AA5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70676" y="1885950"/>
            <a:ext cx="4114800" cy="308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7" name="Picture 9" descr="C:\Pauline\Dept_of_Geosciences\Photos\46.JPG">
            <a:extLst>
              <a:ext uri="{FF2B5EF4-FFF2-40B4-BE49-F238E27FC236}">
                <a16:creationId xmlns:a16="http://schemas.microsoft.com/office/drawing/2014/main" id="{7A2FFF4B-A7BD-0E90-F35C-200DE102CB5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84701" y="3429000"/>
            <a:ext cx="3985975" cy="29894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AB7D2-1717-4297-A702-C641C4460401}"/>
              </a:ext>
            </a:extLst>
          </p:cNvPr>
          <p:cNvSpPr>
            <a:spLocks noGrp="1"/>
          </p:cNvSpPr>
          <p:nvPr>
            <p:ph type="title"/>
          </p:nvPr>
        </p:nvSpPr>
        <p:spPr>
          <a:xfrm>
            <a:off x="5247860" y="0"/>
            <a:ext cx="5267739" cy="1143000"/>
          </a:xfrm>
        </p:spPr>
        <p:txBody>
          <a:bodyPr rtlCol="0">
            <a:normAutofit fontScale="90000"/>
          </a:bodyPr>
          <a:lstStyle/>
          <a:p>
            <a:pPr>
              <a:defRPr/>
            </a:pPr>
            <a:r>
              <a:rPr lang="en-GB" dirty="0">
                <a:solidFill>
                  <a:srgbClr val="FF0000"/>
                </a:solidFill>
              </a:rPr>
              <a:t>Studying the Atmosphere</a:t>
            </a:r>
          </a:p>
        </p:txBody>
      </p:sp>
      <p:pic>
        <p:nvPicPr>
          <p:cNvPr id="14339" name="Picture 2" descr="C:\Pauline\Dept_of_Geosciences\Photos\9C5A4A8D-3775-4E2A-A6E9-73C02813E0F2 (1).jpeg">
            <a:extLst>
              <a:ext uri="{FF2B5EF4-FFF2-40B4-BE49-F238E27FC236}">
                <a16:creationId xmlns:a16="http://schemas.microsoft.com/office/drawing/2014/main" id="{6352F828-D6DF-B848-C05A-3E0608C20D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755600" y="-1905000"/>
            <a:ext cx="12801600" cy="960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0" name="Picture 4" descr="C:\Pauline\Dept_of_Geosciences\Photos\9C5A4A8D-3775-4E2A-A6E9-73C02813E0F2 (1).jpeg">
            <a:extLst>
              <a:ext uri="{FF2B5EF4-FFF2-40B4-BE49-F238E27FC236}">
                <a16:creationId xmlns:a16="http://schemas.microsoft.com/office/drawing/2014/main" id="{921434EE-F567-4A68-CA74-06A376C6FA9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t="22525"/>
          <a:stretch>
            <a:fillRect/>
          </a:stretch>
        </p:blipFill>
        <p:spPr>
          <a:xfrm>
            <a:off x="1730376" y="152401"/>
            <a:ext cx="3298825" cy="3406775"/>
          </a:xfrm>
          <a:noFill/>
        </p:spPr>
      </p:pic>
      <p:pic>
        <p:nvPicPr>
          <p:cNvPr id="14341" name="Picture 5" descr="C:\Pauline\Dept_of_Geosciences\Photos\DSC_0020.JPG">
            <a:extLst>
              <a:ext uri="{FF2B5EF4-FFF2-40B4-BE49-F238E27FC236}">
                <a16:creationId xmlns:a16="http://schemas.microsoft.com/office/drawing/2014/main" id="{469DACBA-D937-1678-6019-73552428315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262" t="23431" r="-1262" b="-3542"/>
          <a:stretch>
            <a:fillRect/>
          </a:stretch>
        </p:blipFill>
        <p:spPr bwMode="auto">
          <a:xfrm>
            <a:off x="5562600" y="1166813"/>
            <a:ext cx="4495800" cy="2400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2" name="Picture 6" descr="C:\Pauline\Dept_of_Geosciences\Photos\All Instruments.JPG">
            <a:extLst>
              <a:ext uri="{FF2B5EF4-FFF2-40B4-BE49-F238E27FC236}">
                <a16:creationId xmlns:a16="http://schemas.microsoft.com/office/drawing/2014/main" id="{C1D02E2F-5CE6-15D3-3AAE-6E2697F1B7B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11111"/>
          <a:stretch>
            <a:fillRect/>
          </a:stretch>
        </p:blipFill>
        <p:spPr bwMode="auto">
          <a:xfrm>
            <a:off x="3695700" y="3860800"/>
            <a:ext cx="4800600" cy="284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 name="Content Placeholder 3"/>
          <p:cNvPicPr>
            <a:picLocks noChangeAspect="1"/>
          </p:cNvPicPr>
          <p:nvPr/>
        </p:nvPicPr>
        <p:blipFill>
          <a:blip r:embed="rId2">
            <a:alphaModFix amt="65000"/>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9623130">
            <a:off x="-53938" y="-6555473"/>
            <a:ext cx="8163000" cy="9159157"/>
          </a:xfrm>
          <a:prstGeom prst="rect">
            <a:avLst/>
          </a:prstGeom>
        </p:spPr>
      </p:pic>
      <p:sp>
        <p:nvSpPr>
          <p:cNvPr id="5" name="Title 1"/>
          <p:cNvSpPr txBox="1">
            <a:spLocks/>
          </p:cNvSpPr>
          <p:nvPr/>
        </p:nvSpPr>
        <p:spPr>
          <a:xfrm>
            <a:off x="2024326" y="-365143"/>
            <a:ext cx="6472824" cy="205923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r>
              <a:rPr lang="en-US" sz="3500" b="1" dirty="0">
                <a:solidFill>
                  <a:schemeClr val="bg1"/>
                </a:solidFill>
                <a:latin typeface="Calibri" charset="0"/>
                <a:ea typeface="Calibri" charset="0"/>
                <a:cs typeface="Calibri" charset="0"/>
              </a:rPr>
              <a:t>Job Opportunities</a:t>
            </a:r>
            <a:endParaRPr lang="en-US" sz="2800" dirty="0">
              <a:solidFill>
                <a:schemeClr val="bg1"/>
              </a:solidFill>
              <a:latin typeface="Calibri" charset="0"/>
              <a:ea typeface="Calibri" charset="0"/>
              <a:cs typeface="Calibri" charset="0"/>
            </a:endParaRPr>
          </a:p>
        </p:txBody>
      </p:sp>
      <p:pic>
        <p:nvPicPr>
          <p:cNvPr id="7" name="Content Placeholder 6" descr="A diagram of a degree&#10;&#10;Description automatically generated">
            <a:extLst>
              <a:ext uri="{FF2B5EF4-FFF2-40B4-BE49-F238E27FC236}">
                <a16:creationId xmlns:a16="http://schemas.microsoft.com/office/drawing/2014/main" id="{5DDC0498-B166-7553-9EB3-C96EDD339CDC}"/>
              </a:ext>
            </a:extLst>
          </p:cNvPr>
          <p:cNvPicPr>
            <a:picLocks noGrp="1" noChangeAspect="1"/>
          </p:cNvPicPr>
          <p:nvPr>
            <p:ph idx="1"/>
          </p:nvPr>
        </p:nvPicPr>
        <p:blipFill>
          <a:blip r:embed="rId3"/>
          <a:stretch>
            <a:fillRect/>
          </a:stretch>
        </p:blipFill>
        <p:spPr>
          <a:xfrm>
            <a:off x="3324324" y="816874"/>
            <a:ext cx="5894512" cy="5923219"/>
          </a:xfrm>
        </p:spPr>
      </p:pic>
    </p:spTree>
    <p:extLst>
      <p:ext uri="{BB962C8B-B14F-4D97-AF65-F5344CB8AC3E}">
        <p14:creationId xmlns:p14="http://schemas.microsoft.com/office/powerpoint/2010/main" val="292355849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974957C-823E-3D40-A4E6-A250690E53E8}"/>
              </a:ext>
            </a:extLst>
          </p:cNvPr>
          <p:cNvPicPr>
            <a:picLocks noChangeAspect="1"/>
          </p:cNvPicPr>
          <p:nvPr/>
        </p:nvPicPr>
        <p:blipFill rotWithShape="1">
          <a:blip r:embed="rId2"/>
          <a:srcRect b="10314"/>
          <a:stretch/>
        </p:blipFill>
        <p:spPr>
          <a:xfrm>
            <a:off x="0" y="-437322"/>
            <a:ext cx="12192000" cy="7295322"/>
          </a:xfrm>
          <a:prstGeom prst="rect">
            <a:avLst/>
          </a:prstGeom>
        </p:spPr>
      </p:pic>
      <p:pic>
        <p:nvPicPr>
          <p:cNvPr id="7" name="Picture 6">
            <a:extLst>
              <a:ext uri="{FF2B5EF4-FFF2-40B4-BE49-F238E27FC236}">
                <a16:creationId xmlns:a16="http://schemas.microsoft.com/office/drawing/2014/main" id="{9703F504-5770-9849-843E-46DA307D8DDC}"/>
              </a:ext>
            </a:extLst>
          </p:cNvPr>
          <p:cNvPicPr>
            <a:picLocks noChangeAspect="1"/>
          </p:cNvPicPr>
          <p:nvPr/>
        </p:nvPicPr>
        <p:blipFill>
          <a:blip r:embed="rId3">
            <a:alphaModFix amt="70000"/>
            <a:extLst>
              <a:ext uri="{28A0092B-C50C-407E-A947-70E740481C1C}">
                <a14:useLocalDpi xmlns:a14="http://schemas.microsoft.com/office/drawing/2010/main" val="0"/>
              </a:ext>
            </a:extLst>
          </a:blip>
          <a:stretch>
            <a:fillRect/>
          </a:stretch>
        </p:blipFill>
        <p:spPr>
          <a:xfrm>
            <a:off x="254833" y="412808"/>
            <a:ext cx="5092523" cy="4751491"/>
          </a:xfrm>
          <a:prstGeom prst="rect">
            <a:avLst/>
          </a:prstGeom>
          <a:effectLst/>
        </p:spPr>
      </p:pic>
      <p:pic>
        <p:nvPicPr>
          <p:cNvPr id="6" name="Picture 5">
            <a:extLst>
              <a:ext uri="{FF2B5EF4-FFF2-40B4-BE49-F238E27FC236}">
                <a16:creationId xmlns:a16="http://schemas.microsoft.com/office/drawing/2014/main" id="{58E221EE-16DF-154D-88A6-BF536DB74DB8}"/>
              </a:ext>
            </a:extLst>
          </p:cNvPr>
          <p:cNvPicPr>
            <a:picLocks noChangeAspect="1"/>
          </p:cNvPicPr>
          <p:nvPr/>
        </p:nvPicPr>
        <p:blipFill>
          <a:blip r:embed="rId4">
            <a:alphaModFix/>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1397892">
            <a:off x="350910" y="457438"/>
            <a:ext cx="4900367" cy="5606252"/>
          </a:xfrm>
          <a:prstGeom prst="rect">
            <a:avLst/>
          </a:prstGeom>
        </p:spPr>
      </p:pic>
      <p:sp>
        <p:nvSpPr>
          <p:cNvPr id="10" name="Title 1">
            <a:extLst>
              <a:ext uri="{FF2B5EF4-FFF2-40B4-BE49-F238E27FC236}">
                <a16:creationId xmlns:a16="http://schemas.microsoft.com/office/drawing/2014/main" id="{65B77563-5106-F342-A4DA-0874D5C5EE03}"/>
              </a:ext>
            </a:extLst>
          </p:cNvPr>
          <p:cNvSpPr txBox="1">
            <a:spLocks/>
          </p:cNvSpPr>
          <p:nvPr/>
        </p:nvSpPr>
        <p:spPr>
          <a:xfrm>
            <a:off x="1663430" y="1383391"/>
            <a:ext cx="3088453" cy="327018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pPr algn="ctr"/>
            <a:r>
              <a:rPr lang="en-US" b="1" dirty="0">
                <a:solidFill>
                  <a:schemeClr val="bg1"/>
                </a:solidFill>
                <a:latin typeface="Calibri" charset="0"/>
                <a:ea typeface="Calibri" charset="0"/>
                <a:cs typeface="Calibri" charset="0"/>
              </a:rPr>
              <a:t>The Department of Mathematics</a:t>
            </a:r>
          </a:p>
        </p:txBody>
      </p:sp>
      <p:sp>
        <p:nvSpPr>
          <p:cNvPr id="13" name="Rectangle 12">
            <a:extLst>
              <a:ext uri="{FF2B5EF4-FFF2-40B4-BE49-F238E27FC236}">
                <a16:creationId xmlns:a16="http://schemas.microsoft.com/office/drawing/2014/main" id="{6B9D8330-61DF-0B45-B77E-0DE5BCDE25CD}"/>
              </a:ext>
            </a:extLst>
          </p:cNvPr>
          <p:cNvSpPr/>
          <p:nvPr/>
        </p:nvSpPr>
        <p:spPr>
          <a:xfrm>
            <a:off x="0" y="6200774"/>
            <a:ext cx="12192000" cy="657225"/>
          </a:xfrm>
          <a:prstGeom prst="rect">
            <a:avLst/>
          </a:prstGeom>
          <a:solidFill>
            <a:srgbClr val="FFC000">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940B48F0-8FB4-2F4A-9109-8A870A87A4FA}"/>
              </a:ext>
            </a:extLst>
          </p:cNvPr>
          <p:cNvPicPr>
            <a:picLocks noChangeAspect="1"/>
          </p:cNvPicPr>
          <p:nvPr/>
        </p:nvPicPr>
        <p:blipFill>
          <a:blip r:embed="rId5"/>
          <a:stretch>
            <a:fillRect/>
          </a:stretch>
        </p:blipFill>
        <p:spPr>
          <a:xfrm>
            <a:off x="551171" y="6333067"/>
            <a:ext cx="1974007" cy="389467"/>
          </a:xfrm>
          <a:prstGeom prst="rect">
            <a:avLst/>
          </a:prstGeom>
        </p:spPr>
      </p:pic>
    </p:spTree>
    <p:extLst>
      <p:ext uri="{BB962C8B-B14F-4D97-AF65-F5344CB8AC3E}">
        <p14:creationId xmlns:p14="http://schemas.microsoft.com/office/powerpoint/2010/main" val="175146678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 name="Content Placeholder 3"/>
          <p:cNvPicPr>
            <a:picLocks noChangeAspect="1"/>
          </p:cNvPicPr>
          <p:nvPr/>
        </p:nvPicPr>
        <p:blipFill>
          <a:blip r:embed="rId2">
            <a:alphaModFix amt="65000"/>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9623130">
            <a:off x="146373" y="-6421400"/>
            <a:ext cx="8163000" cy="9159157"/>
          </a:xfrm>
          <a:prstGeom prst="rect">
            <a:avLst/>
          </a:prstGeom>
        </p:spPr>
      </p:pic>
      <p:pic>
        <p:nvPicPr>
          <p:cNvPr id="4" name="Content Placeholder 3"/>
          <p:cNvPicPr>
            <a:picLocks noGrp="1" noChangeAspect="1"/>
          </p:cNvPicPr>
          <p:nvPr>
            <p:ph idx="1"/>
          </p:nvPr>
        </p:nvPicPr>
        <p:blipFill>
          <a:blip r:embed="rId2">
            <a:alphaModFix/>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9623130">
            <a:off x="243548" y="-6397630"/>
            <a:ext cx="7815513" cy="8769265"/>
          </a:xfrm>
        </p:spPr>
      </p:pic>
      <p:sp>
        <p:nvSpPr>
          <p:cNvPr id="5" name="Title 1"/>
          <p:cNvSpPr txBox="1">
            <a:spLocks/>
          </p:cNvSpPr>
          <p:nvPr/>
        </p:nvSpPr>
        <p:spPr>
          <a:xfrm>
            <a:off x="1528216" y="-407435"/>
            <a:ext cx="6472824" cy="205923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r>
              <a:rPr lang="en-US" sz="3500" b="1" dirty="0">
                <a:solidFill>
                  <a:schemeClr val="bg1"/>
                </a:solidFill>
                <a:latin typeface="Calibri" charset="0"/>
                <a:ea typeface="Calibri" charset="0"/>
                <a:cs typeface="Calibri" charset="0"/>
              </a:rPr>
              <a:t>Mathematics: Degrees Offered</a:t>
            </a:r>
            <a:endParaRPr lang="en-US" sz="2800" dirty="0">
              <a:solidFill>
                <a:schemeClr val="bg1"/>
              </a:solidFill>
              <a:latin typeface="Calibri" charset="0"/>
              <a:ea typeface="Calibri" charset="0"/>
              <a:cs typeface="Calibri" charset="0"/>
            </a:endParaRPr>
          </a:p>
        </p:txBody>
      </p:sp>
      <p:sp>
        <p:nvSpPr>
          <p:cNvPr id="39" name="Rectangle 38"/>
          <p:cNvSpPr/>
          <p:nvPr/>
        </p:nvSpPr>
        <p:spPr>
          <a:xfrm>
            <a:off x="673434" y="1813838"/>
            <a:ext cx="10630105" cy="4446730"/>
          </a:xfrm>
          <a:prstGeom prst="rect">
            <a:avLst/>
          </a:prstGeom>
        </p:spPr>
        <p:txBody>
          <a:bodyPr wrap="square">
            <a:spAutoFit/>
          </a:bodyPr>
          <a:lstStyle/>
          <a:p>
            <a:pPr marL="285744" indent="-285744">
              <a:lnSpc>
                <a:spcPct val="200000"/>
              </a:lnSpc>
              <a:buClr>
                <a:srgbClr val="CB203D"/>
              </a:buClr>
              <a:buFont typeface="Courier New" panose="02070309020205020404" pitchFamily="49" charset="0"/>
              <a:buChar char="o"/>
            </a:pPr>
            <a:r>
              <a:rPr lang="en-US" dirty="0">
                <a:ea typeface="Calibri" charset="0"/>
                <a:cs typeface="Calibri" charset="0"/>
              </a:rPr>
              <a:t>BSc (Hons) in Mathematics  and Banking and Finance</a:t>
            </a:r>
          </a:p>
          <a:p>
            <a:pPr marL="285744" indent="-285744">
              <a:lnSpc>
                <a:spcPct val="200000"/>
              </a:lnSpc>
              <a:buClr>
                <a:srgbClr val="CB203D"/>
              </a:buClr>
              <a:buFont typeface="Courier New" panose="02070309020205020404" pitchFamily="49" charset="0"/>
              <a:buChar char="o"/>
            </a:pPr>
            <a:r>
              <a:rPr lang="en-US" dirty="0">
                <a:ea typeface="Calibri" charset="0"/>
                <a:cs typeface="Calibri" charset="0"/>
              </a:rPr>
              <a:t>BSc (Hons) in Mathematics  and Biology</a:t>
            </a:r>
          </a:p>
          <a:p>
            <a:pPr marL="285744" indent="-285744">
              <a:lnSpc>
                <a:spcPct val="200000"/>
              </a:lnSpc>
              <a:buClr>
                <a:srgbClr val="CB203D"/>
              </a:buClr>
              <a:buFont typeface="Courier New" panose="02070309020205020404" pitchFamily="49" charset="0"/>
              <a:buChar char="o"/>
            </a:pPr>
            <a:r>
              <a:rPr lang="en-US" dirty="0">
                <a:ea typeface="Calibri" charset="0"/>
                <a:cs typeface="Calibri" charset="0"/>
              </a:rPr>
              <a:t>BSc (Hons) in Mathematics  and Chemistry</a:t>
            </a:r>
          </a:p>
          <a:p>
            <a:pPr marL="285744" indent="-285744">
              <a:lnSpc>
                <a:spcPct val="200000"/>
              </a:lnSpc>
              <a:buClr>
                <a:srgbClr val="CB203D"/>
              </a:buClr>
              <a:buFont typeface="Courier New" panose="02070309020205020404" pitchFamily="49" charset="0"/>
              <a:buChar char="o"/>
            </a:pPr>
            <a:r>
              <a:rPr lang="en-US" dirty="0">
                <a:ea typeface="Calibri" charset="0"/>
                <a:cs typeface="Calibri" charset="0"/>
              </a:rPr>
              <a:t>BSc (Hons) in Mathematics  and Computing Science</a:t>
            </a:r>
          </a:p>
          <a:p>
            <a:pPr marL="285744" indent="-285744">
              <a:lnSpc>
                <a:spcPct val="200000"/>
              </a:lnSpc>
              <a:buClr>
                <a:srgbClr val="CB203D"/>
              </a:buClr>
              <a:buFont typeface="Courier New" panose="02070309020205020404" pitchFamily="49" charset="0"/>
              <a:buChar char="o"/>
            </a:pPr>
            <a:r>
              <a:rPr lang="en-US" dirty="0">
                <a:ea typeface="Calibri" charset="0"/>
                <a:cs typeface="Calibri" charset="0"/>
              </a:rPr>
              <a:t>BSc (Hons) in Mathematics  and Geosciences</a:t>
            </a:r>
          </a:p>
          <a:p>
            <a:pPr marL="285744" indent="-285744">
              <a:lnSpc>
                <a:spcPct val="200000"/>
              </a:lnSpc>
              <a:buClr>
                <a:srgbClr val="CB203D"/>
              </a:buClr>
              <a:buFont typeface="Courier New" panose="02070309020205020404" pitchFamily="49" charset="0"/>
              <a:buChar char="o"/>
            </a:pPr>
            <a:r>
              <a:rPr lang="en-US" dirty="0">
                <a:ea typeface="Calibri" charset="0"/>
                <a:cs typeface="Calibri" charset="0"/>
              </a:rPr>
              <a:t>BSc (Hons) in Mathematics  and Philosophy</a:t>
            </a:r>
          </a:p>
          <a:p>
            <a:pPr marL="285744" indent="-285744">
              <a:lnSpc>
                <a:spcPct val="200000"/>
              </a:lnSpc>
              <a:buClr>
                <a:srgbClr val="CB203D"/>
              </a:buClr>
              <a:buFont typeface="Courier New" panose="02070309020205020404" pitchFamily="49" charset="0"/>
              <a:buChar char="o"/>
            </a:pPr>
            <a:r>
              <a:rPr lang="en-US" dirty="0">
                <a:ea typeface="Calibri" charset="0"/>
                <a:cs typeface="Calibri" charset="0"/>
              </a:rPr>
              <a:t>BSc (Hons) in Mathematics  and Physics</a:t>
            </a:r>
          </a:p>
          <a:p>
            <a:pPr marL="285744" indent="-285744">
              <a:lnSpc>
                <a:spcPct val="200000"/>
              </a:lnSpc>
              <a:buClr>
                <a:srgbClr val="CB203D"/>
              </a:buClr>
              <a:buFont typeface="Courier New" panose="02070309020205020404" pitchFamily="49" charset="0"/>
              <a:buChar char="o"/>
            </a:pPr>
            <a:r>
              <a:rPr lang="en-US" dirty="0">
                <a:ea typeface="Calibri" charset="0"/>
                <a:cs typeface="Calibri" charset="0"/>
              </a:rPr>
              <a:t>BSc (Hons) in Mathematics and Statistics and Operations Research</a:t>
            </a:r>
          </a:p>
        </p:txBody>
      </p:sp>
    </p:spTree>
    <p:extLst>
      <p:ext uri="{BB962C8B-B14F-4D97-AF65-F5344CB8AC3E}">
        <p14:creationId xmlns:p14="http://schemas.microsoft.com/office/powerpoint/2010/main" val="404162173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447314" y="3614057"/>
            <a:ext cx="250372" cy="272687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itle 1">
            <a:extLst>
              <a:ext uri="{FF2B5EF4-FFF2-40B4-BE49-F238E27FC236}">
                <a16:creationId xmlns:a16="http://schemas.microsoft.com/office/drawing/2014/main" id="{1D3704D0-1D55-3D49-829C-474782532A02}"/>
              </a:ext>
            </a:extLst>
          </p:cNvPr>
          <p:cNvSpPr txBox="1">
            <a:spLocks/>
          </p:cNvSpPr>
          <p:nvPr/>
        </p:nvSpPr>
        <p:spPr>
          <a:xfrm>
            <a:off x="1608542" y="-479840"/>
            <a:ext cx="6472824" cy="205923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r>
              <a:rPr lang="en-US" sz="3500" b="1" dirty="0">
                <a:solidFill>
                  <a:schemeClr val="bg1"/>
                </a:solidFill>
                <a:latin typeface="Calibri" charset="0"/>
                <a:ea typeface="Calibri" charset="0"/>
                <a:cs typeface="Calibri" charset="0"/>
              </a:rPr>
              <a:t> New Degree </a:t>
            </a:r>
          </a:p>
          <a:p>
            <a:r>
              <a:rPr lang="en-US" sz="2400" b="1" dirty="0">
                <a:solidFill>
                  <a:schemeClr val="bg1"/>
                </a:solidFill>
                <a:latin typeface="Calibri" charset="0"/>
                <a:ea typeface="Calibri" charset="0"/>
                <a:cs typeface="Calibri" charset="0"/>
              </a:rPr>
              <a:t>October 2024</a:t>
            </a:r>
            <a:endParaRPr lang="en-US" sz="2400" dirty="0">
              <a:solidFill>
                <a:schemeClr val="bg1"/>
              </a:solidFill>
              <a:latin typeface="Calibri" charset="0"/>
              <a:ea typeface="Calibri" charset="0"/>
              <a:cs typeface="Calibri" charset="0"/>
            </a:endParaRPr>
          </a:p>
        </p:txBody>
      </p:sp>
      <p:sp>
        <p:nvSpPr>
          <p:cNvPr id="6" name="TextBox 5">
            <a:extLst>
              <a:ext uri="{FF2B5EF4-FFF2-40B4-BE49-F238E27FC236}">
                <a16:creationId xmlns:a16="http://schemas.microsoft.com/office/drawing/2014/main" id="{A144AD77-6521-418F-BC47-659971E5545D}"/>
              </a:ext>
            </a:extLst>
          </p:cNvPr>
          <p:cNvSpPr txBox="1"/>
          <p:nvPr/>
        </p:nvSpPr>
        <p:spPr>
          <a:xfrm>
            <a:off x="1000800" y="1630723"/>
            <a:ext cx="10123200" cy="1107996"/>
          </a:xfrm>
          <a:prstGeom prst="rect">
            <a:avLst/>
          </a:prstGeom>
          <a:noFill/>
        </p:spPr>
        <p:txBody>
          <a:bodyPr wrap="square" rtlCol="0" anchor="ctr">
            <a:spAutoFit/>
          </a:bodyPr>
          <a:lstStyle/>
          <a:p>
            <a:r>
              <a:rPr lang="en-GB" sz="2600" b="1" dirty="0"/>
              <a:t>B.Sc. in Financial Mathematics, Actuarial and Risk Management</a:t>
            </a:r>
          </a:p>
          <a:p>
            <a:r>
              <a:rPr lang="en-GB" sz="2000" i="1" dirty="0">
                <a:solidFill>
                  <a:srgbClr val="045F88"/>
                </a:solidFill>
              </a:rPr>
              <a:t>in collaboration with the departments of Statistics and Operations Research (Science) and Insurance and Risk Management (FEMA)</a:t>
            </a:r>
          </a:p>
        </p:txBody>
      </p:sp>
      <p:pic>
        <p:nvPicPr>
          <p:cNvPr id="7" name="Content Placeholder 3">
            <a:extLst>
              <a:ext uri="{FF2B5EF4-FFF2-40B4-BE49-F238E27FC236}">
                <a16:creationId xmlns:a16="http://schemas.microsoft.com/office/drawing/2014/main" id="{4A693BB3-08F6-8AEC-FDFE-117A24A3AF65}"/>
              </a:ext>
            </a:extLst>
          </p:cNvPr>
          <p:cNvPicPr>
            <a:picLocks noChangeAspect="1"/>
          </p:cNvPicPr>
          <p:nvPr/>
        </p:nvPicPr>
        <p:blipFill>
          <a:blip r:embed="rId2">
            <a:alphaModFix/>
            <a:extLst>
              <a:ext uri="{28A0092B-C50C-407E-A947-70E740481C1C}">
                <a14:useLocalDpi xmlns:a14="http://schemas.microsoft.com/office/drawing/2010/main" val="0"/>
              </a:ext>
            </a:extLst>
          </a:blip>
          <a:stretch>
            <a:fillRect/>
          </a:stretch>
        </p:blipFill>
        <p:spPr>
          <a:xfrm rot="10015415">
            <a:off x="-337560" y="-6599077"/>
            <a:ext cx="10239029" cy="8769265"/>
          </a:xfrm>
          <a:prstGeom prst="rect">
            <a:avLst/>
          </a:prstGeom>
          <a:noFill/>
        </p:spPr>
      </p:pic>
      <p:pic>
        <p:nvPicPr>
          <p:cNvPr id="8" name="Content Placeholder 3">
            <a:extLst>
              <a:ext uri="{FF2B5EF4-FFF2-40B4-BE49-F238E27FC236}">
                <a16:creationId xmlns:a16="http://schemas.microsoft.com/office/drawing/2014/main" id="{B1559855-EEBA-6062-644B-D484BFD75A7E}"/>
              </a:ext>
            </a:extLst>
          </p:cNvPr>
          <p:cNvPicPr>
            <a:picLocks noChangeAspect="1"/>
          </p:cNvPicPr>
          <p:nvPr/>
        </p:nvPicPr>
        <p:blipFill>
          <a:blip r:embed="rId2">
            <a:alphaModFix amt="65000"/>
            <a:extLst>
              <a:ext uri="{28A0092B-C50C-407E-A947-70E740481C1C}">
                <a14:useLocalDpi xmlns:a14="http://schemas.microsoft.com/office/drawing/2010/main" val="0"/>
              </a:ext>
            </a:extLst>
          </a:blip>
          <a:stretch>
            <a:fillRect/>
          </a:stretch>
        </p:blipFill>
        <p:spPr>
          <a:xfrm rot="10015415">
            <a:off x="-511118" y="-6793636"/>
            <a:ext cx="10589237" cy="9159157"/>
          </a:xfrm>
          <a:prstGeom prst="rect">
            <a:avLst/>
          </a:prstGeom>
          <a:noFill/>
        </p:spPr>
      </p:pic>
      <p:sp>
        <p:nvSpPr>
          <p:cNvPr id="9" name="Title 1">
            <a:extLst>
              <a:ext uri="{FF2B5EF4-FFF2-40B4-BE49-F238E27FC236}">
                <a16:creationId xmlns:a16="http://schemas.microsoft.com/office/drawing/2014/main" id="{F4BB9903-6F7C-40F1-FB58-E4977753861D}"/>
              </a:ext>
            </a:extLst>
          </p:cNvPr>
          <p:cNvSpPr txBox="1">
            <a:spLocks/>
          </p:cNvSpPr>
          <p:nvPr/>
        </p:nvSpPr>
        <p:spPr>
          <a:xfrm>
            <a:off x="1001486" y="-538928"/>
            <a:ext cx="10435770" cy="205923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r>
              <a:rPr lang="en-US" sz="3500" b="1" dirty="0">
                <a:solidFill>
                  <a:schemeClr val="bg1"/>
                </a:solidFill>
                <a:latin typeface="Calibri" charset="0"/>
                <a:ea typeface="Calibri" charset="0"/>
                <a:cs typeface="Calibri" charset="0"/>
              </a:rPr>
              <a:t>NEW DEGREE (from October 2024)</a:t>
            </a:r>
            <a:endParaRPr lang="en-US" sz="2400" dirty="0">
              <a:solidFill>
                <a:schemeClr val="bg1"/>
              </a:solidFill>
              <a:latin typeface="Calibri" charset="0"/>
              <a:ea typeface="Calibri" charset="0"/>
              <a:cs typeface="Calibri" charset="0"/>
            </a:endParaRPr>
          </a:p>
        </p:txBody>
      </p:sp>
      <p:graphicFrame>
        <p:nvGraphicFramePr>
          <p:cNvPr id="3" name="Table 2">
            <a:extLst>
              <a:ext uri="{FF2B5EF4-FFF2-40B4-BE49-F238E27FC236}">
                <a16:creationId xmlns:a16="http://schemas.microsoft.com/office/drawing/2014/main" id="{A8087F1D-7AE5-2F6F-CC3B-34D16D0B4101}"/>
              </a:ext>
            </a:extLst>
          </p:cNvPr>
          <p:cNvGraphicFramePr>
            <a:graphicFrameLocks noGrp="1"/>
          </p:cNvGraphicFramePr>
          <p:nvPr/>
        </p:nvGraphicFramePr>
        <p:xfrm>
          <a:off x="1000801" y="2860568"/>
          <a:ext cx="10123200" cy="3349733"/>
        </p:xfrm>
        <a:graphic>
          <a:graphicData uri="http://schemas.openxmlformats.org/drawingml/2006/table">
            <a:tbl>
              <a:tblPr>
                <a:tableStyleId>{2D5ABB26-0587-4C30-8999-92F81FD0307C}</a:tableStyleId>
              </a:tblPr>
              <a:tblGrid>
                <a:gridCol w="3596599">
                  <a:extLst>
                    <a:ext uri="{9D8B030D-6E8A-4147-A177-3AD203B41FA5}">
                      <a16:colId xmlns:a16="http://schemas.microsoft.com/office/drawing/2014/main" val="733479416"/>
                    </a:ext>
                  </a:extLst>
                </a:gridCol>
                <a:gridCol w="6526601">
                  <a:extLst>
                    <a:ext uri="{9D8B030D-6E8A-4147-A177-3AD203B41FA5}">
                      <a16:colId xmlns:a16="http://schemas.microsoft.com/office/drawing/2014/main" val="2360419237"/>
                    </a:ext>
                  </a:extLst>
                </a:gridCol>
              </a:tblGrid>
              <a:tr h="2093268">
                <a:tc>
                  <a:txBody>
                    <a:bodyPr/>
                    <a:lstStyle/>
                    <a:p>
                      <a:r>
                        <a:rPr lang="en-GB" sz="2400" dirty="0"/>
                        <a:t>Target students</a:t>
                      </a:r>
                      <a:endParaRPr lang="en-MT" sz="2400" dirty="0"/>
                    </a:p>
                  </a:txBody>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2400" dirty="0"/>
                        <a:t>Mathematically and/or analytically strong students who wish to pursue a financial career in actuarial science, insurance, underwriting and/or risk management in any financial services firm or related entities.</a:t>
                      </a:r>
                    </a:p>
                  </a:txBody>
                  <a:tcPr/>
                </a:tc>
                <a:extLst>
                  <a:ext uri="{0D108BD9-81ED-4DB2-BD59-A6C34878D82A}">
                    <a16:rowId xmlns:a16="http://schemas.microsoft.com/office/drawing/2014/main" val="1635143652"/>
                  </a:ext>
                </a:extLst>
              </a:tr>
              <a:tr h="687709">
                <a:tc>
                  <a:txBody>
                    <a:bodyPr/>
                    <a:lstStyle/>
                    <a:p>
                      <a:r>
                        <a:rPr lang="en-GB" sz="2400" dirty="0"/>
                        <a:t>Entry requirements</a:t>
                      </a:r>
                      <a:endParaRPr lang="en-MT" sz="2400" dirty="0"/>
                    </a:p>
                  </a:txBody>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2400" dirty="0"/>
                        <a:t>Pure Mathematics </a:t>
                      </a:r>
                      <a:r>
                        <a:rPr lang="en-GB" sz="2400" i="1" dirty="0"/>
                        <a:t>(A-Level at grade C or better)</a:t>
                      </a:r>
                    </a:p>
                  </a:txBody>
                  <a:tcPr/>
                </a:tc>
                <a:extLst>
                  <a:ext uri="{0D108BD9-81ED-4DB2-BD59-A6C34878D82A}">
                    <a16:rowId xmlns:a16="http://schemas.microsoft.com/office/drawing/2014/main" val="1375056085"/>
                  </a:ext>
                </a:extLst>
              </a:tr>
              <a:tr h="568756">
                <a:tc>
                  <a:txBody>
                    <a:bodyPr/>
                    <a:lstStyle/>
                    <a:p>
                      <a:r>
                        <a:rPr lang="en-GB" sz="2400" dirty="0"/>
                        <a:t>Duration</a:t>
                      </a:r>
                      <a:endParaRPr lang="en-MT" sz="2400" dirty="0"/>
                    </a:p>
                  </a:txBody>
                  <a:tcPr/>
                </a:tc>
                <a:tc>
                  <a:txBody>
                    <a:bodyPr/>
                    <a:lstStyle/>
                    <a:p>
                      <a:pPr algn="l"/>
                      <a:r>
                        <a:rPr lang="en-GB" sz="2400" dirty="0"/>
                        <a:t>4 years</a:t>
                      </a:r>
                      <a:endParaRPr lang="en-MT" sz="2400" dirty="0"/>
                    </a:p>
                  </a:txBody>
                  <a:tcPr/>
                </a:tc>
                <a:extLst>
                  <a:ext uri="{0D108BD9-81ED-4DB2-BD59-A6C34878D82A}">
                    <a16:rowId xmlns:a16="http://schemas.microsoft.com/office/drawing/2014/main" val="1057251671"/>
                  </a:ext>
                </a:extLst>
              </a:tr>
            </a:tbl>
          </a:graphicData>
        </a:graphic>
      </p:graphicFrame>
    </p:spTree>
    <p:extLst>
      <p:ext uri="{BB962C8B-B14F-4D97-AF65-F5344CB8AC3E}">
        <p14:creationId xmlns:p14="http://schemas.microsoft.com/office/powerpoint/2010/main" val="78304482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yramid of metal objects&#10;&#10;Description automatically generated">
            <a:extLst>
              <a:ext uri="{FF2B5EF4-FFF2-40B4-BE49-F238E27FC236}">
                <a16:creationId xmlns:a16="http://schemas.microsoft.com/office/drawing/2014/main" id="{9F1643E2-575D-CA99-028F-E518AFCC6201}"/>
              </a:ext>
            </a:extLst>
          </p:cNvPr>
          <p:cNvPicPr>
            <a:picLocks noGrp="1" noChangeAspect="1"/>
          </p:cNvPicPr>
          <p:nvPr>
            <p:ph idx="1"/>
          </p:nvPr>
        </p:nvPicPr>
        <p:blipFill>
          <a:blip r:embed="rId2"/>
          <a:stretch>
            <a:fillRect/>
          </a:stretch>
        </p:blipFill>
        <p:spPr>
          <a:xfrm>
            <a:off x="781079" y="505838"/>
            <a:ext cx="10836544" cy="5671125"/>
          </a:xfrm>
        </p:spPr>
      </p:pic>
    </p:spTree>
    <p:extLst>
      <p:ext uri="{BB962C8B-B14F-4D97-AF65-F5344CB8AC3E}">
        <p14:creationId xmlns:p14="http://schemas.microsoft.com/office/powerpoint/2010/main" val="41282105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 name="Content Placeholder 3"/>
          <p:cNvPicPr>
            <a:picLocks noChangeAspect="1"/>
          </p:cNvPicPr>
          <p:nvPr/>
        </p:nvPicPr>
        <p:blipFill>
          <a:blip r:embed="rId2">
            <a:alphaModFix amt="65000"/>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9623130">
            <a:off x="-53938" y="-6555473"/>
            <a:ext cx="8163000" cy="9159157"/>
          </a:xfrm>
          <a:prstGeom prst="rect">
            <a:avLst/>
          </a:prstGeom>
        </p:spPr>
      </p:pic>
      <p:sp>
        <p:nvSpPr>
          <p:cNvPr id="5" name="Title 1"/>
          <p:cNvSpPr txBox="1">
            <a:spLocks/>
          </p:cNvSpPr>
          <p:nvPr/>
        </p:nvSpPr>
        <p:spPr>
          <a:xfrm>
            <a:off x="2024326" y="-403016"/>
            <a:ext cx="6472824" cy="205923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r>
              <a:rPr lang="en-US" sz="3500" b="1" dirty="0">
                <a:solidFill>
                  <a:schemeClr val="bg1"/>
                </a:solidFill>
                <a:latin typeface="Calibri" charset="0"/>
                <a:ea typeface="Calibri" charset="0"/>
                <a:cs typeface="Calibri" charset="0"/>
              </a:rPr>
              <a:t>Job Opportunities</a:t>
            </a:r>
            <a:endParaRPr lang="en-US" sz="2800" dirty="0">
              <a:solidFill>
                <a:schemeClr val="bg1"/>
              </a:solidFill>
              <a:latin typeface="Calibri" charset="0"/>
              <a:ea typeface="Calibri" charset="0"/>
              <a:cs typeface="Calibri" charset="0"/>
            </a:endParaRPr>
          </a:p>
        </p:txBody>
      </p:sp>
      <p:pic>
        <p:nvPicPr>
          <p:cNvPr id="7" name="Content Placeholder 6" descr="A diagram of mathematics degree&#10;&#10;Description automatically generated">
            <a:extLst>
              <a:ext uri="{FF2B5EF4-FFF2-40B4-BE49-F238E27FC236}">
                <a16:creationId xmlns:a16="http://schemas.microsoft.com/office/drawing/2014/main" id="{7C889FB7-6E30-D578-4783-FCCE68F1D55E}"/>
              </a:ext>
            </a:extLst>
          </p:cNvPr>
          <p:cNvPicPr>
            <a:picLocks noGrp="1" noChangeAspect="1"/>
          </p:cNvPicPr>
          <p:nvPr>
            <p:ph idx="1"/>
          </p:nvPr>
        </p:nvPicPr>
        <p:blipFill>
          <a:blip r:embed="rId3"/>
          <a:stretch>
            <a:fillRect/>
          </a:stretch>
        </p:blipFill>
        <p:spPr>
          <a:xfrm>
            <a:off x="3276491" y="626602"/>
            <a:ext cx="6133051" cy="6162920"/>
          </a:xfrm>
        </p:spPr>
      </p:pic>
    </p:spTree>
    <p:extLst>
      <p:ext uri="{BB962C8B-B14F-4D97-AF65-F5344CB8AC3E}">
        <p14:creationId xmlns:p14="http://schemas.microsoft.com/office/powerpoint/2010/main" val="135886827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974957C-823E-3D40-A4E6-A250690E53E8}"/>
              </a:ext>
            </a:extLst>
          </p:cNvPr>
          <p:cNvPicPr>
            <a:picLocks noChangeAspect="1"/>
          </p:cNvPicPr>
          <p:nvPr/>
        </p:nvPicPr>
        <p:blipFill rotWithShape="1">
          <a:blip r:embed="rId2"/>
          <a:srcRect b="10314"/>
          <a:stretch/>
        </p:blipFill>
        <p:spPr>
          <a:xfrm>
            <a:off x="0" y="-437322"/>
            <a:ext cx="12192000" cy="7295322"/>
          </a:xfrm>
          <a:prstGeom prst="rect">
            <a:avLst/>
          </a:prstGeom>
        </p:spPr>
      </p:pic>
      <p:pic>
        <p:nvPicPr>
          <p:cNvPr id="7" name="Picture 6">
            <a:extLst>
              <a:ext uri="{FF2B5EF4-FFF2-40B4-BE49-F238E27FC236}">
                <a16:creationId xmlns:a16="http://schemas.microsoft.com/office/drawing/2014/main" id="{9703F504-5770-9849-843E-46DA307D8DDC}"/>
              </a:ext>
            </a:extLst>
          </p:cNvPr>
          <p:cNvPicPr>
            <a:picLocks noChangeAspect="1"/>
          </p:cNvPicPr>
          <p:nvPr/>
        </p:nvPicPr>
        <p:blipFill>
          <a:blip r:embed="rId3">
            <a:alphaModFix amt="70000"/>
            <a:extLst>
              <a:ext uri="{28A0092B-C50C-407E-A947-70E740481C1C}">
                <a14:useLocalDpi xmlns:a14="http://schemas.microsoft.com/office/drawing/2010/main" val="0"/>
              </a:ext>
            </a:extLst>
          </a:blip>
          <a:stretch>
            <a:fillRect/>
          </a:stretch>
        </p:blipFill>
        <p:spPr>
          <a:xfrm>
            <a:off x="254833" y="412808"/>
            <a:ext cx="5092523" cy="4751491"/>
          </a:xfrm>
          <a:prstGeom prst="rect">
            <a:avLst/>
          </a:prstGeom>
          <a:effectLst/>
        </p:spPr>
      </p:pic>
      <p:pic>
        <p:nvPicPr>
          <p:cNvPr id="6" name="Picture 5">
            <a:extLst>
              <a:ext uri="{FF2B5EF4-FFF2-40B4-BE49-F238E27FC236}">
                <a16:creationId xmlns:a16="http://schemas.microsoft.com/office/drawing/2014/main" id="{58E221EE-16DF-154D-88A6-BF536DB74DB8}"/>
              </a:ext>
            </a:extLst>
          </p:cNvPr>
          <p:cNvPicPr>
            <a:picLocks noChangeAspect="1"/>
          </p:cNvPicPr>
          <p:nvPr/>
        </p:nvPicPr>
        <p:blipFill>
          <a:blip r:embed="rId4">
            <a:alphaModFix/>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1397892">
            <a:off x="350910" y="457438"/>
            <a:ext cx="4900367" cy="5606252"/>
          </a:xfrm>
          <a:prstGeom prst="rect">
            <a:avLst/>
          </a:prstGeom>
        </p:spPr>
      </p:pic>
      <p:sp>
        <p:nvSpPr>
          <p:cNvPr id="10" name="Title 1">
            <a:extLst>
              <a:ext uri="{FF2B5EF4-FFF2-40B4-BE49-F238E27FC236}">
                <a16:creationId xmlns:a16="http://schemas.microsoft.com/office/drawing/2014/main" id="{65B77563-5106-F342-A4DA-0874D5C5EE03}"/>
              </a:ext>
            </a:extLst>
          </p:cNvPr>
          <p:cNvSpPr txBox="1">
            <a:spLocks/>
          </p:cNvSpPr>
          <p:nvPr/>
        </p:nvSpPr>
        <p:spPr>
          <a:xfrm>
            <a:off x="1830936" y="1383391"/>
            <a:ext cx="2920947" cy="327018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pPr algn="ctr"/>
            <a:r>
              <a:rPr lang="en-US" b="1" dirty="0">
                <a:solidFill>
                  <a:schemeClr val="bg1"/>
                </a:solidFill>
                <a:latin typeface="Calibri" charset="0"/>
                <a:ea typeface="Calibri" charset="0"/>
                <a:cs typeface="Calibri" charset="0"/>
              </a:rPr>
              <a:t>The Department of Physics</a:t>
            </a:r>
          </a:p>
        </p:txBody>
      </p:sp>
      <p:sp>
        <p:nvSpPr>
          <p:cNvPr id="13" name="Rectangle 12">
            <a:extLst>
              <a:ext uri="{FF2B5EF4-FFF2-40B4-BE49-F238E27FC236}">
                <a16:creationId xmlns:a16="http://schemas.microsoft.com/office/drawing/2014/main" id="{6B9D8330-61DF-0B45-B77E-0DE5BCDE25CD}"/>
              </a:ext>
            </a:extLst>
          </p:cNvPr>
          <p:cNvSpPr/>
          <p:nvPr/>
        </p:nvSpPr>
        <p:spPr>
          <a:xfrm>
            <a:off x="0" y="6200774"/>
            <a:ext cx="12192000" cy="657225"/>
          </a:xfrm>
          <a:prstGeom prst="rect">
            <a:avLst/>
          </a:prstGeom>
          <a:solidFill>
            <a:srgbClr val="FFC000">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940B48F0-8FB4-2F4A-9109-8A870A87A4FA}"/>
              </a:ext>
            </a:extLst>
          </p:cNvPr>
          <p:cNvPicPr>
            <a:picLocks noChangeAspect="1"/>
          </p:cNvPicPr>
          <p:nvPr/>
        </p:nvPicPr>
        <p:blipFill>
          <a:blip r:embed="rId5"/>
          <a:stretch>
            <a:fillRect/>
          </a:stretch>
        </p:blipFill>
        <p:spPr>
          <a:xfrm>
            <a:off x="551171" y="6333067"/>
            <a:ext cx="1974007" cy="389467"/>
          </a:xfrm>
          <a:prstGeom prst="rect">
            <a:avLst/>
          </a:prstGeom>
        </p:spPr>
      </p:pic>
    </p:spTree>
    <p:extLst>
      <p:ext uri="{BB962C8B-B14F-4D97-AF65-F5344CB8AC3E}">
        <p14:creationId xmlns:p14="http://schemas.microsoft.com/office/powerpoint/2010/main" val="373902326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 name="Content Placeholder 3"/>
          <p:cNvPicPr>
            <a:picLocks noChangeAspect="1"/>
          </p:cNvPicPr>
          <p:nvPr/>
        </p:nvPicPr>
        <p:blipFill>
          <a:blip r:embed="rId2">
            <a:alphaModFix amt="65000"/>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9623130">
            <a:off x="146374" y="-6528405"/>
            <a:ext cx="8163000" cy="9159157"/>
          </a:xfrm>
          <a:prstGeom prst="rect">
            <a:avLst/>
          </a:prstGeom>
        </p:spPr>
      </p:pic>
      <p:pic>
        <p:nvPicPr>
          <p:cNvPr id="4" name="Content Placeholder 3"/>
          <p:cNvPicPr>
            <a:picLocks noGrp="1" noChangeAspect="1"/>
          </p:cNvPicPr>
          <p:nvPr>
            <p:ph idx="1"/>
          </p:nvPr>
        </p:nvPicPr>
        <p:blipFill>
          <a:blip r:embed="rId2">
            <a:alphaModFix/>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9623130">
            <a:off x="320116" y="-6425402"/>
            <a:ext cx="7815513" cy="8769265"/>
          </a:xfrm>
        </p:spPr>
      </p:pic>
      <p:sp>
        <p:nvSpPr>
          <p:cNvPr id="5" name="Title 1"/>
          <p:cNvSpPr txBox="1">
            <a:spLocks/>
          </p:cNvSpPr>
          <p:nvPr/>
        </p:nvSpPr>
        <p:spPr>
          <a:xfrm>
            <a:off x="1849228" y="-297116"/>
            <a:ext cx="6472824" cy="205923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r>
              <a:rPr lang="en-US" sz="3500" b="1" dirty="0">
                <a:solidFill>
                  <a:schemeClr val="bg1"/>
                </a:solidFill>
                <a:latin typeface="Calibri" charset="0"/>
                <a:ea typeface="Calibri" charset="0"/>
                <a:cs typeface="Calibri" charset="0"/>
              </a:rPr>
              <a:t>Physics: Degrees Offered</a:t>
            </a:r>
            <a:endParaRPr lang="en-US" sz="2800" dirty="0">
              <a:solidFill>
                <a:schemeClr val="bg1"/>
              </a:solidFill>
              <a:latin typeface="Calibri" charset="0"/>
              <a:ea typeface="Calibri" charset="0"/>
              <a:cs typeface="Calibri" charset="0"/>
            </a:endParaRPr>
          </a:p>
        </p:txBody>
      </p:sp>
      <p:sp>
        <p:nvSpPr>
          <p:cNvPr id="39" name="Rectangle 38"/>
          <p:cNvSpPr/>
          <p:nvPr/>
        </p:nvSpPr>
        <p:spPr>
          <a:xfrm>
            <a:off x="885119" y="1566152"/>
            <a:ext cx="9805579" cy="5493170"/>
          </a:xfrm>
          <a:prstGeom prst="rect">
            <a:avLst/>
          </a:prstGeom>
        </p:spPr>
        <p:txBody>
          <a:bodyPr wrap="square">
            <a:spAutoFit/>
          </a:bodyPr>
          <a:lstStyle/>
          <a:p>
            <a:pPr marL="285744" indent="-285744">
              <a:lnSpc>
                <a:spcPct val="200000"/>
              </a:lnSpc>
              <a:buClr>
                <a:srgbClr val="CB203D"/>
              </a:buClr>
              <a:buFont typeface="Courier New" panose="02070309020205020404" pitchFamily="49" charset="0"/>
              <a:buChar char="o"/>
            </a:pPr>
            <a:r>
              <a:rPr lang="en-US" sz="1600" dirty="0">
                <a:latin typeface="Calibri" charset="0"/>
                <a:ea typeface="Calibri" charset="0"/>
                <a:cs typeface="Calibri" charset="0"/>
              </a:rPr>
              <a:t>BSc (Hons) in Physics</a:t>
            </a:r>
          </a:p>
          <a:p>
            <a:pPr marL="285744" indent="-285744">
              <a:lnSpc>
                <a:spcPct val="200000"/>
              </a:lnSpc>
              <a:buClr>
                <a:srgbClr val="CB203D"/>
              </a:buClr>
              <a:buFont typeface="Courier New" panose="02070309020205020404" pitchFamily="49" charset="0"/>
              <a:buChar char="o"/>
            </a:pPr>
            <a:r>
              <a:rPr lang="en-US" sz="1600" dirty="0">
                <a:ea typeface="Calibri" charset="0"/>
                <a:cs typeface="Calibri" charset="0"/>
              </a:rPr>
              <a:t>BSc (Hons) in Computational Physics</a:t>
            </a:r>
            <a:endParaRPr lang="en-US" sz="1600" dirty="0">
              <a:latin typeface="Calibri" charset="0"/>
              <a:ea typeface="Calibri" charset="0"/>
              <a:cs typeface="Calibri" charset="0"/>
            </a:endParaRPr>
          </a:p>
          <a:p>
            <a:pPr marL="285744" indent="-285744">
              <a:lnSpc>
                <a:spcPct val="200000"/>
              </a:lnSpc>
              <a:buClr>
                <a:srgbClr val="CB203D"/>
              </a:buClr>
              <a:buFont typeface="Courier New" panose="02070309020205020404" pitchFamily="49" charset="0"/>
              <a:buChar char="o"/>
            </a:pPr>
            <a:r>
              <a:rPr lang="en-US" sz="1600" dirty="0">
                <a:ea typeface="Calibri" charset="0"/>
                <a:cs typeface="Calibri" charset="0"/>
              </a:rPr>
              <a:t>BSc (Hons) in Physics and Banking and Finance</a:t>
            </a:r>
          </a:p>
          <a:p>
            <a:pPr marL="285744" indent="-285744">
              <a:lnSpc>
                <a:spcPct val="200000"/>
              </a:lnSpc>
              <a:buClr>
                <a:srgbClr val="CB203D"/>
              </a:buClr>
              <a:buFont typeface="Courier New" panose="02070309020205020404" pitchFamily="49" charset="0"/>
              <a:buChar char="o"/>
            </a:pPr>
            <a:r>
              <a:rPr lang="en-US" sz="1600" dirty="0">
                <a:ea typeface="Calibri" charset="0"/>
                <a:cs typeface="Calibri" charset="0"/>
              </a:rPr>
              <a:t>BSc (Hons) in Physics and Biology</a:t>
            </a:r>
            <a:endParaRPr lang="en-US" sz="1600" dirty="0">
              <a:latin typeface="Calibri" charset="0"/>
              <a:ea typeface="Calibri" charset="0"/>
              <a:cs typeface="Calibri" charset="0"/>
            </a:endParaRPr>
          </a:p>
          <a:p>
            <a:pPr marL="285744" indent="-285744">
              <a:lnSpc>
                <a:spcPct val="200000"/>
              </a:lnSpc>
              <a:buClr>
                <a:srgbClr val="CB203D"/>
              </a:buClr>
              <a:buFont typeface="Courier New" panose="02070309020205020404" pitchFamily="49" charset="0"/>
              <a:buChar char="o"/>
            </a:pPr>
            <a:r>
              <a:rPr lang="en-US" sz="1600" dirty="0">
                <a:ea typeface="Calibri" charset="0"/>
                <a:cs typeface="Calibri" charset="0"/>
              </a:rPr>
              <a:t>BSc (Hons) in Physics and Chemistry</a:t>
            </a:r>
          </a:p>
          <a:p>
            <a:pPr marL="285744" indent="-285744">
              <a:lnSpc>
                <a:spcPct val="200000"/>
              </a:lnSpc>
              <a:buClr>
                <a:srgbClr val="CB203D"/>
              </a:buClr>
              <a:buFont typeface="Courier New" panose="02070309020205020404" pitchFamily="49" charset="0"/>
              <a:buChar char="o"/>
            </a:pPr>
            <a:r>
              <a:rPr lang="en-US" sz="1600" dirty="0">
                <a:ea typeface="Calibri" charset="0"/>
                <a:cs typeface="Calibri" charset="0"/>
              </a:rPr>
              <a:t>BSc (Hons) in Physics and Geosciences</a:t>
            </a:r>
          </a:p>
          <a:p>
            <a:pPr marL="285744" indent="-285744">
              <a:lnSpc>
                <a:spcPct val="200000"/>
              </a:lnSpc>
              <a:buClr>
                <a:srgbClr val="CB203D"/>
              </a:buClr>
              <a:buFont typeface="Courier New" panose="02070309020205020404" pitchFamily="49" charset="0"/>
              <a:buChar char="o"/>
            </a:pPr>
            <a:r>
              <a:rPr lang="en-US" sz="1600" dirty="0">
                <a:ea typeface="Calibri" charset="0"/>
                <a:cs typeface="Calibri" charset="0"/>
              </a:rPr>
              <a:t>BSc (Hons) in Physics and Mathematics</a:t>
            </a:r>
          </a:p>
          <a:p>
            <a:pPr marL="285744" indent="-285744">
              <a:lnSpc>
                <a:spcPct val="200000"/>
              </a:lnSpc>
              <a:buClr>
                <a:srgbClr val="CB203D"/>
              </a:buClr>
              <a:buFont typeface="Courier New" panose="02070309020205020404" pitchFamily="49" charset="0"/>
              <a:buChar char="o"/>
            </a:pPr>
            <a:r>
              <a:rPr lang="en-US" sz="1600" dirty="0">
                <a:ea typeface="Calibri" charset="0"/>
                <a:cs typeface="Calibri" charset="0"/>
              </a:rPr>
              <a:t>BSc (Hons) in Physics and Statistics and Operations Research</a:t>
            </a:r>
          </a:p>
          <a:p>
            <a:pPr marL="285744" indent="-285744">
              <a:lnSpc>
                <a:spcPct val="200000"/>
              </a:lnSpc>
              <a:buClr>
                <a:srgbClr val="CB203D"/>
              </a:buClr>
              <a:buFont typeface="Courier New" panose="02070309020205020404" pitchFamily="49" charset="0"/>
              <a:buChar char="o"/>
            </a:pPr>
            <a:r>
              <a:rPr lang="en-GB" sz="1600" i="0" u="none" strike="noStrike" dirty="0">
                <a:effectLst/>
              </a:rPr>
              <a:t>BSc (Honours) </a:t>
            </a:r>
            <a:r>
              <a:rPr lang="en-GB" sz="1600" dirty="0"/>
              <a:t>in Physics, Medical Physics and Radiation Protection</a:t>
            </a:r>
            <a:endParaRPr lang="en-US" sz="1600" dirty="0">
              <a:ea typeface="Calibri" charset="0"/>
              <a:cs typeface="Calibri" charset="0"/>
            </a:endParaRPr>
          </a:p>
          <a:p>
            <a:pPr marL="285744" indent="-285744">
              <a:lnSpc>
                <a:spcPct val="200000"/>
              </a:lnSpc>
              <a:buClr>
                <a:srgbClr val="CB203D"/>
              </a:buClr>
              <a:buFont typeface="Courier New" panose="02070309020205020404" pitchFamily="49" charset="0"/>
              <a:buChar char="o"/>
            </a:pPr>
            <a:r>
              <a:rPr lang="en-GB" sz="1600" i="0" u="none" strike="noStrike" dirty="0">
                <a:effectLst/>
              </a:rPr>
              <a:t>BSc (Honours) in Science for Education and Communication with specialisation in Physics</a:t>
            </a:r>
            <a:endParaRPr lang="en-GB" sz="1600" i="0" dirty="0">
              <a:effectLst/>
            </a:endParaRPr>
          </a:p>
          <a:p>
            <a:pPr marL="285744" indent="-285744">
              <a:lnSpc>
                <a:spcPct val="200000"/>
              </a:lnSpc>
              <a:buClr>
                <a:srgbClr val="CB203D"/>
              </a:buClr>
              <a:buFont typeface="Courier New" panose="02070309020205020404" pitchFamily="49" charset="0"/>
              <a:buChar char="o"/>
            </a:pPr>
            <a:endParaRPr lang="en-US" dirty="0">
              <a:latin typeface="Calibri" charset="0"/>
              <a:ea typeface="Calibri" charset="0"/>
              <a:cs typeface="Calibri" charset="0"/>
            </a:endParaRPr>
          </a:p>
        </p:txBody>
      </p:sp>
    </p:spTree>
    <p:extLst>
      <p:ext uri="{BB962C8B-B14F-4D97-AF65-F5344CB8AC3E}">
        <p14:creationId xmlns:p14="http://schemas.microsoft.com/office/powerpoint/2010/main" val="288834104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348E9-381A-4BA1-9F8A-D09F78EB2A27}"/>
              </a:ext>
            </a:extLst>
          </p:cNvPr>
          <p:cNvSpPr>
            <a:spLocks noGrp="1"/>
          </p:cNvSpPr>
          <p:nvPr>
            <p:ph type="title"/>
          </p:nvPr>
        </p:nvSpPr>
        <p:spPr>
          <a:xfrm>
            <a:off x="672830" y="500062"/>
            <a:ext cx="10515600" cy="1325563"/>
          </a:xfrm>
        </p:spPr>
        <p:txBody>
          <a:bodyPr>
            <a:normAutofit/>
          </a:bodyPr>
          <a:lstStyle/>
          <a:p>
            <a:r>
              <a:rPr lang="en-GB" sz="2700" b="1" dirty="0">
                <a:latin typeface="+mn-lt"/>
              </a:rPr>
              <a:t>Topics Covered in the Course</a:t>
            </a:r>
          </a:p>
        </p:txBody>
      </p:sp>
      <p:graphicFrame>
        <p:nvGraphicFramePr>
          <p:cNvPr id="4" name="Content Placeholder 3">
            <a:extLst>
              <a:ext uri="{FF2B5EF4-FFF2-40B4-BE49-F238E27FC236}">
                <a16:creationId xmlns:a16="http://schemas.microsoft.com/office/drawing/2014/main" id="{AC6F50B6-7136-49B0-B362-7D762EC3A018}"/>
              </a:ext>
            </a:extLst>
          </p:cNvPr>
          <p:cNvGraphicFramePr>
            <a:graphicFrameLocks noGrp="1"/>
          </p:cNvGraphicFramePr>
          <p:nvPr>
            <p:ph idx="1"/>
            <p:extLst>
              <p:ext uri="{D42A27DB-BD31-4B8C-83A1-F6EECF244321}">
                <p14:modId xmlns:p14="http://schemas.microsoft.com/office/powerpoint/2010/main" val="156988875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562842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building, blue, laying&#10;&#10;Description automatically generated">
            <a:extLst>
              <a:ext uri="{FF2B5EF4-FFF2-40B4-BE49-F238E27FC236}">
                <a16:creationId xmlns:a16="http://schemas.microsoft.com/office/drawing/2014/main" id="{A0B445F6-A02A-4412-B6FE-CAE8D67FC081}"/>
              </a:ext>
            </a:extLst>
          </p:cNvPr>
          <p:cNvPicPr>
            <a:picLocks noChangeAspect="1"/>
          </p:cNvPicPr>
          <p:nvPr/>
        </p:nvPicPr>
        <p:blipFill rotWithShape="1">
          <a:blip r:embed="rId2"/>
          <a:srcRect l="46587" t="-236" b="236"/>
          <a:stretch/>
        </p:blipFill>
        <p:spPr>
          <a:xfrm>
            <a:off x="6693945" y="-8101"/>
            <a:ext cx="5498055" cy="6858000"/>
          </a:xfrm>
          <a:prstGeom prst="rect">
            <a:avLst/>
          </a:prstGeom>
        </p:spPr>
      </p:pic>
      <p:pic>
        <p:nvPicPr>
          <p:cNvPr id="10" name="Picture 9"/>
          <p:cNvPicPr>
            <a:picLocks noChangeAspect="1"/>
          </p:cNvPicPr>
          <p:nvPr/>
        </p:nvPicPr>
        <p:blipFill rotWithShape="1">
          <a:blip r:embed="rId3">
            <a:extLst>
              <a:ext uri="{28A0092B-C50C-407E-A947-70E740481C1C}">
                <a14:useLocalDpi xmlns:a14="http://schemas.microsoft.com/office/drawing/2010/main" val="0"/>
              </a:ext>
            </a:extLst>
          </a:blip>
          <a:srcRect l="37236" r="31842"/>
          <a:stretch/>
        </p:blipFill>
        <p:spPr>
          <a:xfrm>
            <a:off x="6693945" y="-8099"/>
            <a:ext cx="3098500" cy="6866097"/>
          </a:xfrm>
          <a:prstGeom prst="rect">
            <a:avLst/>
          </a:prstGeom>
        </p:spPr>
      </p:pic>
      <p:sp>
        <p:nvSpPr>
          <p:cNvPr id="6" name="Title 1"/>
          <p:cNvSpPr txBox="1">
            <a:spLocks/>
          </p:cNvSpPr>
          <p:nvPr/>
        </p:nvSpPr>
        <p:spPr>
          <a:xfrm>
            <a:off x="603361" y="1461054"/>
            <a:ext cx="5625989" cy="149087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r>
              <a:rPr lang="en-US" sz="2700" dirty="0">
                <a:latin typeface="Calibri" charset="0"/>
                <a:ea typeface="Calibri" charset="0"/>
                <a:cs typeface="Calibri" charset="0"/>
              </a:rPr>
              <a:t>Physics research I</a:t>
            </a:r>
          </a:p>
          <a:p>
            <a:r>
              <a:rPr lang="en-US" sz="2700" b="1" dirty="0">
                <a:latin typeface="Calibri" charset="0"/>
                <a:ea typeface="Calibri" charset="0"/>
                <a:cs typeface="Calibri" charset="0"/>
              </a:rPr>
              <a:t>Electromagnetics</a:t>
            </a:r>
          </a:p>
        </p:txBody>
      </p:sp>
      <p:sp>
        <p:nvSpPr>
          <p:cNvPr id="8" name="Title 1"/>
          <p:cNvSpPr txBox="1">
            <a:spLocks/>
          </p:cNvSpPr>
          <p:nvPr/>
        </p:nvSpPr>
        <p:spPr>
          <a:xfrm>
            <a:off x="603363" y="2206490"/>
            <a:ext cx="6186211" cy="382207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pPr marL="457189" indent="-457189">
              <a:lnSpc>
                <a:spcPct val="100000"/>
              </a:lnSpc>
              <a:buClr>
                <a:srgbClr val="CB203D"/>
              </a:buClr>
              <a:buFont typeface="Courier New" charset="0"/>
              <a:buChar char="o"/>
            </a:pPr>
            <a:r>
              <a:rPr lang="en-US" sz="2000" dirty="0">
                <a:latin typeface="Calibri" charset="0"/>
                <a:ea typeface="Calibri" charset="0"/>
                <a:cs typeface="Calibri" charset="0"/>
              </a:rPr>
              <a:t>Medical applications of microwaves</a:t>
            </a:r>
          </a:p>
          <a:p>
            <a:pPr marL="457189" indent="-457189">
              <a:lnSpc>
                <a:spcPct val="100000"/>
              </a:lnSpc>
              <a:buClr>
                <a:srgbClr val="CB203D"/>
              </a:buClr>
              <a:buFont typeface="Courier New" charset="0"/>
              <a:buChar char="o"/>
            </a:pPr>
            <a:endParaRPr lang="en-US" sz="2000" dirty="0">
              <a:latin typeface="Calibri" charset="0"/>
              <a:ea typeface="Calibri" charset="0"/>
              <a:cs typeface="Calibri" charset="0"/>
            </a:endParaRPr>
          </a:p>
          <a:p>
            <a:pPr marL="457189" indent="-457189">
              <a:lnSpc>
                <a:spcPct val="100000"/>
              </a:lnSpc>
              <a:buClr>
                <a:srgbClr val="CB203D"/>
              </a:buClr>
              <a:buFont typeface="Courier New" charset="0"/>
              <a:buChar char="o"/>
            </a:pPr>
            <a:r>
              <a:rPr lang="en-US" sz="2000" dirty="0">
                <a:latin typeface="Calibri" charset="0"/>
                <a:ea typeface="Calibri" charset="0"/>
                <a:cs typeface="Calibri" charset="0"/>
              </a:rPr>
              <a:t>Antenna design</a:t>
            </a:r>
          </a:p>
          <a:p>
            <a:pPr marL="457189" indent="-457189">
              <a:lnSpc>
                <a:spcPct val="100000"/>
              </a:lnSpc>
              <a:buClr>
                <a:srgbClr val="CB203D"/>
              </a:buClr>
              <a:buFont typeface="Courier New" charset="0"/>
              <a:buChar char="o"/>
            </a:pPr>
            <a:endParaRPr lang="en-US" sz="2000" dirty="0">
              <a:latin typeface="Calibri" charset="0"/>
              <a:ea typeface="Calibri" charset="0"/>
              <a:cs typeface="Calibri" charset="0"/>
            </a:endParaRPr>
          </a:p>
          <a:p>
            <a:pPr marL="457189" indent="-457189">
              <a:lnSpc>
                <a:spcPct val="100000"/>
              </a:lnSpc>
              <a:buClr>
                <a:srgbClr val="CB203D"/>
              </a:buClr>
              <a:buFont typeface="Courier New" charset="0"/>
              <a:buChar char="o"/>
            </a:pPr>
            <a:r>
              <a:rPr lang="en-US" sz="2000" dirty="0">
                <a:latin typeface="Calibri" charset="0"/>
                <a:ea typeface="Calibri" charset="0"/>
                <a:cs typeface="Calibri" charset="0"/>
              </a:rPr>
              <a:t>Measurement &amp; modelling of electromagnetic fields</a:t>
            </a:r>
          </a:p>
        </p:txBody>
      </p:sp>
    </p:spTree>
    <p:extLst>
      <p:ext uri="{BB962C8B-B14F-4D97-AF65-F5344CB8AC3E}">
        <p14:creationId xmlns:p14="http://schemas.microsoft.com/office/powerpoint/2010/main" val="397595777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860E3B0C-984B-405D-8314-FEB704D185B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5949"/>
          <a:stretch/>
        </p:blipFill>
        <p:spPr bwMode="auto">
          <a:xfrm>
            <a:off x="6693945" y="0"/>
            <a:ext cx="5498055" cy="6857998"/>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p:cNvPicPr>
            <a:picLocks noChangeAspect="1"/>
          </p:cNvPicPr>
          <p:nvPr/>
        </p:nvPicPr>
        <p:blipFill rotWithShape="1">
          <a:blip r:embed="rId3">
            <a:extLst>
              <a:ext uri="{28A0092B-C50C-407E-A947-70E740481C1C}">
                <a14:useLocalDpi xmlns:a14="http://schemas.microsoft.com/office/drawing/2010/main" val="0"/>
              </a:ext>
            </a:extLst>
          </a:blip>
          <a:srcRect l="37236" r="31842"/>
          <a:stretch/>
        </p:blipFill>
        <p:spPr>
          <a:xfrm>
            <a:off x="6693945" y="-8099"/>
            <a:ext cx="3098500" cy="6866097"/>
          </a:xfrm>
          <a:prstGeom prst="rect">
            <a:avLst/>
          </a:prstGeom>
        </p:spPr>
      </p:pic>
      <p:sp>
        <p:nvSpPr>
          <p:cNvPr id="6" name="Title 1"/>
          <p:cNvSpPr txBox="1">
            <a:spLocks/>
          </p:cNvSpPr>
          <p:nvPr/>
        </p:nvSpPr>
        <p:spPr>
          <a:xfrm>
            <a:off x="603361" y="1461054"/>
            <a:ext cx="5625989" cy="149087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r>
              <a:rPr lang="en-US" sz="2700" dirty="0">
                <a:latin typeface="Calibri" charset="0"/>
                <a:ea typeface="Calibri" charset="0"/>
                <a:cs typeface="Calibri" charset="0"/>
              </a:rPr>
              <a:t>Physics research II</a:t>
            </a:r>
          </a:p>
          <a:p>
            <a:r>
              <a:rPr lang="en-US" sz="2700" b="1" dirty="0">
                <a:latin typeface="Calibri" charset="0"/>
                <a:ea typeface="Calibri" charset="0"/>
                <a:cs typeface="Calibri" charset="0"/>
              </a:rPr>
              <a:t>Astronomy &amp; astrophysics</a:t>
            </a:r>
          </a:p>
        </p:txBody>
      </p:sp>
      <p:sp>
        <p:nvSpPr>
          <p:cNvPr id="8" name="Title 1"/>
          <p:cNvSpPr txBox="1">
            <a:spLocks/>
          </p:cNvSpPr>
          <p:nvPr/>
        </p:nvSpPr>
        <p:spPr>
          <a:xfrm>
            <a:off x="603363" y="2206490"/>
            <a:ext cx="6186211" cy="382207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pPr marL="457189" indent="-457189">
              <a:lnSpc>
                <a:spcPct val="100000"/>
              </a:lnSpc>
              <a:buClr>
                <a:srgbClr val="CB203D"/>
              </a:buClr>
              <a:buFont typeface="Courier New" charset="0"/>
              <a:buChar char="o"/>
            </a:pPr>
            <a:r>
              <a:rPr lang="en-GB" sz="2000" dirty="0">
                <a:latin typeface="Calibri" charset="0"/>
                <a:ea typeface="Calibri" charset="0"/>
                <a:cs typeface="Calibri" charset="0"/>
              </a:rPr>
              <a:t>Radio astronomy and instrument design</a:t>
            </a:r>
          </a:p>
          <a:p>
            <a:pPr marL="457189" indent="-457189">
              <a:lnSpc>
                <a:spcPct val="100000"/>
              </a:lnSpc>
              <a:buClr>
                <a:srgbClr val="CB203D"/>
              </a:buClr>
              <a:buFont typeface="Courier New" charset="0"/>
              <a:buChar char="o"/>
            </a:pPr>
            <a:endParaRPr lang="en-US" sz="2000" dirty="0">
              <a:latin typeface="Calibri" charset="0"/>
              <a:ea typeface="Calibri" charset="0"/>
              <a:cs typeface="Calibri" charset="0"/>
            </a:endParaRPr>
          </a:p>
          <a:p>
            <a:pPr marL="457189" indent="-457189">
              <a:lnSpc>
                <a:spcPct val="100000"/>
              </a:lnSpc>
              <a:buClr>
                <a:srgbClr val="CB203D"/>
              </a:buClr>
              <a:buFont typeface="Courier New" charset="0"/>
              <a:buChar char="o"/>
            </a:pPr>
            <a:r>
              <a:rPr lang="en-US" sz="2000" dirty="0">
                <a:latin typeface="Calibri" charset="0"/>
                <a:ea typeface="Calibri" charset="0"/>
                <a:cs typeface="Calibri" charset="0"/>
              </a:rPr>
              <a:t>Galaxy formation and development</a:t>
            </a:r>
          </a:p>
          <a:p>
            <a:pPr marL="457189" indent="-457189">
              <a:lnSpc>
                <a:spcPct val="100000"/>
              </a:lnSpc>
              <a:buClr>
                <a:srgbClr val="CB203D"/>
              </a:buClr>
              <a:buFont typeface="Courier New" charset="0"/>
              <a:buChar char="o"/>
            </a:pPr>
            <a:endParaRPr lang="en-US" sz="2000" dirty="0">
              <a:latin typeface="Calibri" charset="0"/>
              <a:ea typeface="Calibri" charset="0"/>
              <a:cs typeface="Calibri" charset="0"/>
            </a:endParaRPr>
          </a:p>
          <a:p>
            <a:pPr marL="457189" indent="-457189">
              <a:lnSpc>
                <a:spcPct val="100000"/>
              </a:lnSpc>
              <a:buClr>
                <a:srgbClr val="CB203D"/>
              </a:buClr>
              <a:buFont typeface="Courier New" charset="0"/>
              <a:buChar char="o"/>
            </a:pPr>
            <a:r>
              <a:rPr lang="en-US" sz="2000" dirty="0">
                <a:latin typeface="Calibri" charset="0"/>
                <a:ea typeface="Calibri" charset="0"/>
                <a:cs typeface="Calibri" charset="0"/>
              </a:rPr>
              <a:t>Astro-informatics</a:t>
            </a:r>
          </a:p>
        </p:txBody>
      </p:sp>
    </p:spTree>
    <p:extLst>
      <p:ext uri="{BB962C8B-B14F-4D97-AF65-F5344CB8AC3E}">
        <p14:creationId xmlns:p14="http://schemas.microsoft.com/office/powerpoint/2010/main" val="341816374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F9925099-18A5-4DC7-9029-51510ED05C2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9421" t="118" r="16530" b="-118"/>
          <a:stretch/>
        </p:blipFill>
        <p:spPr bwMode="auto">
          <a:xfrm>
            <a:off x="6693944" y="0"/>
            <a:ext cx="5498055" cy="6858664"/>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p:cNvPicPr>
            <a:picLocks noChangeAspect="1"/>
          </p:cNvPicPr>
          <p:nvPr/>
        </p:nvPicPr>
        <p:blipFill rotWithShape="1">
          <a:blip r:embed="rId3">
            <a:extLst>
              <a:ext uri="{28A0092B-C50C-407E-A947-70E740481C1C}">
                <a14:useLocalDpi xmlns:a14="http://schemas.microsoft.com/office/drawing/2010/main" val="0"/>
              </a:ext>
            </a:extLst>
          </a:blip>
          <a:srcRect l="37236" r="31842"/>
          <a:stretch/>
        </p:blipFill>
        <p:spPr>
          <a:xfrm>
            <a:off x="6693945" y="-8099"/>
            <a:ext cx="3098500" cy="6866097"/>
          </a:xfrm>
          <a:prstGeom prst="rect">
            <a:avLst/>
          </a:prstGeom>
        </p:spPr>
      </p:pic>
      <p:sp>
        <p:nvSpPr>
          <p:cNvPr id="6" name="Title 1"/>
          <p:cNvSpPr txBox="1">
            <a:spLocks/>
          </p:cNvSpPr>
          <p:nvPr/>
        </p:nvSpPr>
        <p:spPr>
          <a:xfrm>
            <a:off x="603361" y="1461054"/>
            <a:ext cx="5625989" cy="149087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r>
              <a:rPr lang="en-US" sz="2700" dirty="0">
                <a:latin typeface="Calibri" charset="0"/>
                <a:ea typeface="Calibri" charset="0"/>
                <a:cs typeface="Calibri" charset="0"/>
              </a:rPr>
              <a:t>Physics research III</a:t>
            </a:r>
          </a:p>
          <a:p>
            <a:r>
              <a:rPr lang="en-US" sz="2700" b="1" dirty="0">
                <a:latin typeface="Calibri" charset="0"/>
                <a:ea typeface="Calibri" charset="0"/>
                <a:cs typeface="Calibri" charset="0"/>
              </a:rPr>
              <a:t>Quantum optics &amp; condensed matter</a:t>
            </a:r>
          </a:p>
        </p:txBody>
      </p:sp>
      <p:sp>
        <p:nvSpPr>
          <p:cNvPr id="8" name="Title 1"/>
          <p:cNvSpPr txBox="1">
            <a:spLocks/>
          </p:cNvSpPr>
          <p:nvPr/>
        </p:nvSpPr>
        <p:spPr>
          <a:xfrm>
            <a:off x="603363" y="2206490"/>
            <a:ext cx="6186211" cy="382207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pPr marL="457189" indent="-457189">
              <a:lnSpc>
                <a:spcPct val="100000"/>
              </a:lnSpc>
              <a:buClr>
                <a:srgbClr val="CB203D"/>
              </a:buClr>
              <a:buFont typeface="Courier New" charset="0"/>
              <a:buChar char="o"/>
            </a:pPr>
            <a:r>
              <a:rPr lang="en-GB" sz="2000" dirty="0">
                <a:latin typeface="Calibri" charset="0"/>
                <a:ea typeface="Calibri" charset="0"/>
                <a:cs typeface="Calibri" charset="0"/>
              </a:rPr>
              <a:t>Quantum optics and optomechanics</a:t>
            </a:r>
          </a:p>
          <a:p>
            <a:pPr marL="457189" indent="-457189">
              <a:lnSpc>
                <a:spcPct val="100000"/>
              </a:lnSpc>
              <a:buClr>
                <a:srgbClr val="CB203D"/>
              </a:buClr>
              <a:buFont typeface="Courier New" charset="0"/>
              <a:buChar char="o"/>
            </a:pPr>
            <a:endParaRPr lang="en-GB" sz="2000" dirty="0">
              <a:latin typeface="Calibri" charset="0"/>
              <a:ea typeface="Calibri" charset="0"/>
              <a:cs typeface="Calibri" charset="0"/>
            </a:endParaRPr>
          </a:p>
          <a:p>
            <a:pPr marL="457189" indent="-457189">
              <a:lnSpc>
                <a:spcPct val="100000"/>
              </a:lnSpc>
              <a:buClr>
                <a:srgbClr val="CB203D"/>
              </a:buClr>
              <a:buFont typeface="Courier New" charset="0"/>
              <a:buChar char="o"/>
            </a:pPr>
            <a:r>
              <a:rPr lang="en-GB" sz="2000" dirty="0">
                <a:latin typeface="Calibri" charset="0"/>
                <a:ea typeface="Calibri" charset="0"/>
                <a:cs typeface="Calibri" charset="0"/>
              </a:rPr>
              <a:t>Quantum thermodynamics and quantum information</a:t>
            </a:r>
          </a:p>
          <a:p>
            <a:pPr marL="457189" indent="-457189">
              <a:lnSpc>
                <a:spcPct val="100000"/>
              </a:lnSpc>
              <a:buClr>
                <a:srgbClr val="CB203D"/>
              </a:buClr>
              <a:buFont typeface="Courier New" charset="0"/>
              <a:buChar char="o"/>
            </a:pPr>
            <a:endParaRPr lang="en-US" sz="2000" dirty="0">
              <a:latin typeface="Calibri" charset="0"/>
              <a:ea typeface="Calibri" charset="0"/>
              <a:cs typeface="Calibri" charset="0"/>
            </a:endParaRPr>
          </a:p>
          <a:p>
            <a:pPr marL="457189" indent="-457189">
              <a:lnSpc>
                <a:spcPct val="100000"/>
              </a:lnSpc>
              <a:buClr>
                <a:srgbClr val="CB203D"/>
              </a:buClr>
              <a:buFont typeface="Courier New" charset="0"/>
              <a:buChar char="o"/>
            </a:pPr>
            <a:r>
              <a:rPr lang="en-US" sz="2000" dirty="0">
                <a:latin typeface="Calibri" charset="0"/>
                <a:ea typeface="Calibri" charset="0"/>
                <a:cs typeface="Calibri" charset="0"/>
              </a:rPr>
              <a:t>Mesoscopic quantum mechanics</a:t>
            </a:r>
          </a:p>
        </p:txBody>
      </p:sp>
    </p:spTree>
    <p:extLst>
      <p:ext uri="{BB962C8B-B14F-4D97-AF65-F5344CB8AC3E}">
        <p14:creationId xmlns:p14="http://schemas.microsoft.com/office/powerpoint/2010/main" val="339927547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5F234A6-3F74-47AF-85BB-17A8342D4B95}"/>
              </a:ext>
            </a:extLst>
          </p:cNvPr>
          <p:cNvPicPr>
            <a:picLocks noChangeAspect="1"/>
          </p:cNvPicPr>
          <p:nvPr/>
        </p:nvPicPr>
        <p:blipFill rotWithShape="1">
          <a:blip r:embed="rId2"/>
          <a:srcRect t="12358" b="17335"/>
          <a:stretch/>
        </p:blipFill>
        <p:spPr>
          <a:xfrm>
            <a:off x="0" y="0"/>
            <a:ext cx="6096528" cy="3429001"/>
          </a:xfrm>
          <a:prstGeom prst="rect">
            <a:avLst/>
          </a:prstGeom>
        </p:spPr>
      </p:pic>
      <p:pic>
        <p:nvPicPr>
          <p:cNvPr id="23" name="Picture 22">
            <a:extLst>
              <a:ext uri="{FF2B5EF4-FFF2-40B4-BE49-F238E27FC236}">
                <a16:creationId xmlns:a16="http://schemas.microsoft.com/office/drawing/2014/main" id="{809E2B6E-CA7B-4D02-88E6-EE57C0A2B45A}"/>
              </a:ext>
            </a:extLst>
          </p:cNvPr>
          <p:cNvPicPr>
            <a:picLocks noChangeAspect="1"/>
          </p:cNvPicPr>
          <p:nvPr/>
        </p:nvPicPr>
        <p:blipFill rotWithShape="1">
          <a:blip r:embed="rId3"/>
          <a:srcRect t="23884" b="5808"/>
          <a:stretch/>
        </p:blipFill>
        <p:spPr>
          <a:xfrm>
            <a:off x="6095472" y="1"/>
            <a:ext cx="6096528" cy="3429000"/>
          </a:xfrm>
          <a:prstGeom prst="rect">
            <a:avLst/>
          </a:prstGeom>
        </p:spPr>
      </p:pic>
      <p:pic>
        <p:nvPicPr>
          <p:cNvPr id="26" name="Picture 25">
            <a:extLst>
              <a:ext uri="{FF2B5EF4-FFF2-40B4-BE49-F238E27FC236}">
                <a16:creationId xmlns:a16="http://schemas.microsoft.com/office/drawing/2014/main" id="{506991F2-74CD-45F1-8ABE-A00297622893}"/>
              </a:ext>
            </a:extLst>
          </p:cNvPr>
          <p:cNvPicPr>
            <a:picLocks noChangeAspect="1"/>
          </p:cNvPicPr>
          <p:nvPr/>
        </p:nvPicPr>
        <p:blipFill rotWithShape="1">
          <a:blip r:embed="rId4"/>
          <a:srcRect l="-70" t="14846" r="70" b="14846"/>
          <a:stretch/>
        </p:blipFill>
        <p:spPr>
          <a:xfrm>
            <a:off x="6096528" y="3429000"/>
            <a:ext cx="6096528" cy="3429000"/>
          </a:xfrm>
          <a:prstGeom prst="rect">
            <a:avLst/>
          </a:prstGeom>
        </p:spPr>
      </p:pic>
      <p:pic>
        <p:nvPicPr>
          <p:cNvPr id="28" name="Picture 27">
            <a:extLst>
              <a:ext uri="{FF2B5EF4-FFF2-40B4-BE49-F238E27FC236}">
                <a16:creationId xmlns:a16="http://schemas.microsoft.com/office/drawing/2014/main" id="{B1CFCAE1-531D-4D1F-BFB0-B87BC7775D86}"/>
              </a:ext>
            </a:extLst>
          </p:cNvPr>
          <p:cNvPicPr>
            <a:picLocks noChangeAspect="1"/>
          </p:cNvPicPr>
          <p:nvPr/>
        </p:nvPicPr>
        <p:blipFill rotWithShape="1">
          <a:blip r:embed="rId5"/>
          <a:srcRect l="516" t="15468" r="214" b="14738"/>
          <a:stretch/>
        </p:blipFill>
        <p:spPr>
          <a:xfrm>
            <a:off x="0" y="3429000"/>
            <a:ext cx="6096528" cy="3429000"/>
          </a:xfrm>
          <a:prstGeom prst="rect">
            <a:avLst/>
          </a:prstGeom>
        </p:spPr>
      </p:pic>
      <p:pic>
        <p:nvPicPr>
          <p:cNvPr id="11" name="Picture 10"/>
          <p:cNvPicPr>
            <a:picLocks noChangeAspect="1"/>
          </p:cNvPicPr>
          <p:nvPr/>
        </p:nvPicPr>
        <p:blipFill>
          <a:blip r:embed="rId6">
            <a:alphaModFix amt="70000"/>
            <a:extLst>
              <a:ext uri="{28A0092B-C50C-407E-A947-70E740481C1C}">
                <a14:useLocalDpi xmlns:a14="http://schemas.microsoft.com/office/drawing/2010/main" val="0"/>
              </a:ext>
            </a:extLst>
          </a:blip>
          <a:stretch>
            <a:fillRect/>
          </a:stretch>
        </p:blipFill>
        <p:spPr>
          <a:xfrm rot="1205534">
            <a:off x="3084143" y="426216"/>
            <a:ext cx="5786648" cy="6620200"/>
          </a:xfrm>
          <a:prstGeom prst="rect">
            <a:avLst/>
          </a:prstGeom>
        </p:spPr>
      </p:pic>
      <p:pic>
        <p:nvPicPr>
          <p:cNvPr id="4" name="Picture 3"/>
          <p:cNvPicPr>
            <a:picLocks noChangeAspect="1"/>
          </p:cNvPicPr>
          <p:nvPr/>
        </p:nvPicPr>
        <p:blipFill>
          <a:blip r:embed="rId7">
            <a:alphaModFix/>
            <a:extLst>
              <a:ext uri="{28A0092B-C50C-407E-A947-70E740481C1C}">
                <a14:useLocalDpi xmlns:a14="http://schemas.microsoft.com/office/drawing/2010/main" val="0"/>
              </a:ext>
            </a:extLst>
          </a:blip>
          <a:stretch>
            <a:fillRect/>
          </a:stretch>
        </p:blipFill>
        <p:spPr>
          <a:xfrm>
            <a:off x="3061417" y="540038"/>
            <a:ext cx="6013559" cy="5610847"/>
          </a:xfrm>
          <a:prstGeom prst="rect">
            <a:avLst/>
          </a:prstGeom>
          <a:effectLst/>
        </p:spPr>
      </p:pic>
      <p:sp>
        <p:nvSpPr>
          <p:cNvPr id="6" name="Title 1"/>
          <p:cNvSpPr txBox="1">
            <a:spLocks/>
          </p:cNvSpPr>
          <p:nvPr/>
        </p:nvSpPr>
        <p:spPr>
          <a:xfrm>
            <a:off x="4592550" y="1599163"/>
            <a:ext cx="3308279" cy="327018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pPr algn="ctr"/>
            <a:r>
              <a:rPr lang="en-US" sz="2800" b="1" dirty="0">
                <a:latin typeface="Calibri" charset="0"/>
                <a:ea typeface="Calibri" charset="0"/>
                <a:cs typeface="Calibri" charset="0"/>
              </a:rPr>
              <a:t>The department boasts of several experimental facilities</a:t>
            </a:r>
          </a:p>
        </p:txBody>
      </p:sp>
      <p:pic>
        <p:nvPicPr>
          <p:cNvPr id="10" name="Picture 9">
            <a:extLst>
              <a:ext uri="{FF2B5EF4-FFF2-40B4-BE49-F238E27FC236}">
                <a16:creationId xmlns:a16="http://schemas.microsoft.com/office/drawing/2014/main" id="{2A1E2813-093D-4F4B-96AB-89F9F4ADEC01}"/>
              </a:ext>
            </a:extLst>
          </p:cNvPr>
          <p:cNvPicPr>
            <a:picLocks noChangeAspect="1"/>
          </p:cNvPicPr>
          <p:nvPr/>
        </p:nvPicPr>
        <p:blipFill>
          <a:blip r:embed="rId8"/>
          <a:stretch>
            <a:fillRect/>
          </a:stretch>
        </p:blipFill>
        <p:spPr>
          <a:xfrm>
            <a:off x="707923" y="6336568"/>
            <a:ext cx="1838632" cy="362759"/>
          </a:xfrm>
          <a:prstGeom prst="rect">
            <a:avLst/>
          </a:prstGeom>
        </p:spPr>
      </p:pic>
    </p:spTree>
    <p:extLst>
      <p:ext uri="{BB962C8B-B14F-4D97-AF65-F5344CB8AC3E}">
        <p14:creationId xmlns:p14="http://schemas.microsoft.com/office/powerpoint/2010/main" val="57212409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 name="Content Placeholder 3"/>
          <p:cNvPicPr>
            <a:picLocks noChangeAspect="1"/>
          </p:cNvPicPr>
          <p:nvPr/>
        </p:nvPicPr>
        <p:blipFill>
          <a:blip r:embed="rId2">
            <a:alphaModFix amt="65000"/>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9623130">
            <a:off x="-53938" y="-6555473"/>
            <a:ext cx="8163000" cy="9159157"/>
          </a:xfrm>
          <a:prstGeom prst="rect">
            <a:avLst/>
          </a:prstGeom>
        </p:spPr>
      </p:pic>
      <p:sp>
        <p:nvSpPr>
          <p:cNvPr id="5" name="Title 1"/>
          <p:cNvSpPr txBox="1">
            <a:spLocks/>
          </p:cNvSpPr>
          <p:nvPr/>
        </p:nvSpPr>
        <p:spPr>
          <a:xfrm>
            <a:off x="2024326" y="-383072"/>
            <a:ext cx="6472824" cy="205923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r>
              <a:rPr lang="en-US" sz="3500" b="1" dirty="0">
                <a:solidFill>
                  <a:schemeClr val="bg1"/>
                </a:solidFill>
                <a:latin typeface="Calibri" charset="0"/>
                <a:ea typeface="Calibri" charset="0"/>
                <a:cs typeface="Calibri" charset="0"/>
              </a:rPr>
              <a:t>Job Opportunities</a:t>
            </a:r>
            <a:endParaRPr lang="en-US" sz="2800" dirty="0">
              <a:solidFill>
                <a:schemeClr val="bg1"/>
              </a:solidFill>
              <a:latin typeface="Calibri" charset="0"/>
              <a:ea typeface="Calibri" charset="0"/>
              <a:cs typeface="Calibri" charset="0"/>
            </a:endParaRPr>
          </a:p>
        </p:txBody>
      </p:sp>
      <p:pic>
        <p:nvPicPr>
          <p:cNvPr id="7" name="Content Placeholder 6" descr="A diagram of a diagram&#10;&#10;Description automatically generated">
            <a:extLst>
              <a:ext uri="{FF2B5EF4-FFF2-40B4-BE49-F238E27FC236}">
                <a16:creationId xmlns:a16="http://schemas.microsoft.com/office/drawing/2014/main" id="{F649BE8E-DF25-A0CD-20F3-C661927EDD81}"/>
              </a:ext>
            </a:extLst>
          </p:cNvPr>
          <p:cNvPicPr>
            <a:picLocks noGrp="1" noChangeAspect="1"/>
          </p:cNvPicPr>
          <p:nvPr>
            <p:ph idx="1"/>
          </p:nvPr>
        </p:nvPicPr>
        <p:blipFill>
          <a:blip r:embed="rId3"/>
          <a:stretch>
            <a:fillRect/>
          </a:stretch>
        </p:blipFill>
        <p:spPr>
          <a:xfrm>
            <a:off x="3322761" y="569905"/>
            <a:ext cx="6245894" cy="6276313"/>
          </a:xfrm>
        </p:spPr>
      </p:pic>
    </p:spTree>
    <p:extLst>
      <p:ext uri="{BB962C8B-B14F-4D97-AF65-F5344CB8AC3E}">
        <p14:creationId xmlns:p14="http://schemas.microsoft.com/office/powerpoint/2010/main" val="221742879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974957C-823E-3D40-A4E6-A250690E53E8}"/>
              </a:ext>
            </a:extLst>
          </p:cNvPr>
          <p:cNvPicPr>
            <a:picLocks noChangeAspect="1"/>
          </p:cNvPicPr>
          <p:nvPr/>
        </p:nvPicPr>
        <p:blipFill rotWithShape="1">
          <a:blip r:embed="rId2"/>
          <a:srcRect b="10314"/>
          <a:stretch/>
        </p:blipFill>
        <p:spPr>
          <a:xfrm>
            <a:off x="0" y="-437322"/>
            <a:ext cx="12192000" cy="7295322"/>
          </a:xfrm>
          <a:prstGeom prst="rect">
            <a:avLst/>
          </a:prstGeom>
        </p:spPr>
      </p:pic>
      <p:pic>
        <p:nvPicPr>
          <p:cNvPr id="7" name="Picture 6">
            <a:extLst>
              <a:ext uri="{FF2B5EF4-FFF2-40B4-BE49-F238E27FC236}">
                <a16:creationId xmlns:a16="http://schemas.microsoft.com/office/drawing/2014/main" id="{9703F504-5770-9849-843E-46DA307D8DDC}"/>
              </a:ext>
            </a:extLst>
          </p:cNvPr>
          <p:cNvPicPr>
            <a:picLocks noChangeAspect="1"/>
          </p:cNvPicPr>
          <p:nvPr/>
        </p:nvPicPr>
        <p:blipFill>
          <a:blip r:embed="rId3">
            <a:alphaModFix amt="70000"/>
            <a:extLst>
              <a:ext uri="{28A0092B-C50C-407E-A947-70E740481C1C}">
                <a14:useLocalDpi xmlns:a14="http://schemas.microsoft.com/office/drawing/2010/main" val="0"/>
              </a:ext>
            </a:extLst>
          </a:blip>
          <a:stretch>
            <a:fillRect/>
          </a:stretch>
        </p:blipFill>
        <p:spPr>
          <a:xfrm>
            <a:off x="254833" y="412808"/>
            <a:ext cx="5092523" cy="4751491"/>
          </a:xfrm>
          <a:prstGeom prst="rect">
            <a:avLst/>
          </a:prstGeom>
          <a:effectLst/>
        </p:spPr>
      </p:pic>
      <p:pic>
        <p:nvPicPr>
          <p:cNvPr id="6" name="Picture 5">
            <a:extLst>
              <a:ext uri="{FF2B5EF4-FFF2-40B4-BE49-F238E27FC236}">
                <a16:creationId xmlns:a16="http://schemas.microsoft.com/office/drawing/2014/main" id="{58E221EE-16DF-154D-88A6-BF536DB74DB8}"/>
              </a:ext>
            </a:extLst>
          </p:cNvPr>
          <p:cNvPicPr>
            <a:picLocks noChangeAspect="1"/>
          </p:cNvPicPr>
          <p:nvPr/>
        </p:nvPicPr>
        <p:blipFill>
          <a:blip r:embed="rId4">
            <a:alphaModFix/>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1397892">
            <a:off x="350910" y="457438"/>
            <a:ext cx="4900367" cy="5606252"/>
          </a:xfrm>
          <a:prstGeom prst="rect">
            <a:avLst/>
          </a:prstGeom>
        </p:spPr>
      </p:pic>
      <p:sp>
        <p:nvSpPr>
          <p:cNvPr id="10" name="Title 1">
            <a:extLst>
              <a:ext uri="{FF2B5EF4-FFF2-40B4-BE49-F238E27FC236}">
                <a16:creationId xmlns:a16="http://schemas.microsoft.com/office/drawing/2014/main" id="{65B77563-5106-F342-A4DA-0874D5C5EE03}"/>
              </a:ext>
            </a:extLst>
          </p:cNvPr>
          <p:cNvSpPr txBox="1">
            <a:spLocks/>
          </p:cNvSpPr>
          <p:nvPr/>
        </p:nvSpPr>
        <p:spPr>
          <a:xfrm>
            <a:off x="1372343" y="1153459"/>
            <a:ext cx="2920947" cy="327018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pPr algn="ctr"/>
            <a:r>
              <a:rPr lang="en-US" b="1" dirty="0">
                <a:solidFill>
                  <a:schemeClr val="bg1"/>
                </a:solidFill>
                <a:latin typeface="Calibri" charset="0"/>
                <a:ea typeface="Calibri" charset="0"/>
                <a:cs typeface="Calibri" charset="0"/>
              </a:rPr>
              <a:t>The Department of Statistics and Operations Research</a:t>
            </a:r>
          </a:p>
        </p:txBody>
      </p:sp>
      <p:sp>
        <p:nvSpPr>
          <p:cNvPr id="13" name="Rectangle 12">
            <a:extLst>
              <a:ext uri="{FF2B5EF4-FFF2-40B4-BE49-F238E27FC236}">
                <a16:creationId xmlns:a16="http://schemas.microsoft.com/office/drawing/2014/main" id="{6B9D8330-61DF-0B45-B77E-0DE5BCDE25CD}"/>
              </a:ext>
            </a:extLst>
          </p:cNvPr>
          <p:cNvSpPr/>
          <p:nvPr/>
        </p:nvSpPr>
        <p:spPr>
          <a:xfrm>
            <a:off x="0" y="6200774"/>
            <a:ext cx="12192000" cy="657225"/>
          </a:xfrm>
          <a:prstGeom prst="rect">
            <a:avLst/>
          </a:prstGeom>
          <a:solidFill>
            <a:srgbClr val="FFC000">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940B48F0-8FB4-2F4A-9109-8A870A87A4FA}"/>
              </a:ext>
            </a:extLst>
          </p:cNvPr>
          <p:cNvPicPr>
            <a:picLocks noChangeAspect="1"/>
          </p:cNvPicPr>
          <p:nvPr/>
        </p:nvPicPr>
        <p:blipFill>
          <a:blip r:embed="rId5"/>
          <a:stretch>
            <a:fillRect/>
          </a:stretch>
        </p:blipFill>
        <p:spPr>
          <a:xfrm>
            <a:off x="551171" y="6333067"/>
            <a:ext cx="1974007" cy="389467"/>
          </a:xfrm>
          <a:prstGeom prst="rect">
            <a:avLst/>
          </a:prstGeom>
        </p:spPr>
      </p:pic>
    </p:spTree>
    <p:extLst>
      <p:ext uri="{BB962C8B-B14F-4D97-AF65-F5344CB8AC3E}">
        <p14:creationId xmlns:p14="http://schemas.microsoft.com/office/powerpoint/2010/main" val="81864222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 name="Content Placeholder 3"/>
          <p:cNvPicPr>
            <a:picLocks noChangeAspect="1"/>
          </p:cNvPicPr>
          <p:nvPr/>
        </p:nvPicPr>
        <p:blipFill>
          <a:blip r:embed="rId2">
            <a:alphaModFix amt="65000"/>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9623130">
            <a:off x="146372" y="-5993383"/>
            <a:ext cx="8163000" cy="9159157"/>
          </a:xfrm>
          <a:prstGeom prst="rect">
            <a:avLst/>
          </a:prstGeom>
        </p:spPr>
      </p:pic>
      <p:pic>
        <p:nvPicPr>
          <p:cNvPr id="4" name="Content Placeholder 3"/>
          <p:cNvPicPr>
            <a:picLocks noGrp="1" noChangeAspect="1"/>
          </p:cNvPicPr>
          <p:nvPr>
            <p:ph idx="1"/>
          </p:nvPr>
        </p:nvPicPr>
        <p:blipFill>
          <a:blip r:embed="rId2">
            <a:alphaModFix/>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9623130">
            <a:off x="496467" y="-5798437"/>
            <a:ext cx="7815513" cy="8769265"/>
          </a:xfrm>
        </p:spPr>
      </p:pic>
      <p:sp>
        <p:nvSpPr>
          <p:cNvPr id="5" name="Title 1"/>
          <p:cNvSpPr txBox="1">
            <a:spLocks/>
          </p:cNvSpPr>
          <p:nvPr/>
        </p:nvSpPr>
        <p:spPr>
          <a:xfrm>
            <a:off x="2004871" y="-102563"/>
            <a:ext cx="6472824" cy="205923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r>
              <a:rPr lang="en-US" sz="3500" b="1" dirty="0">
                <a:solidFill>
                  <a:schemeClr val="bg1"/>
                </a:solidFill>
                <a:latin typeface="Calibri" charset="0"/>
                <a:ea typeface="Calibri" charset="0"/>
                <a:cs typeface="Calibri" charset="0"/>
              </a:rPr>
              <a:t>Statistics and Operations Research: Degrees Offered</a:t>
            </a:r>
            <a:endParaRPr lang="en-US" sz="2800" dirty="0">
              <a:solidFill>
                <a:schemeClr val="bg1"/>
              </a:solidFill>
              <a:latin typeface="Calibri" charset="0"/>
              <a:ea typeface="Calibri" charset="0"/>
              <a:cs typeface="Calibri" charset="0"/>
            </a:endParaRPr>
          </a:p>
        </p:txBody>
      </p:sp>
      <p:sp>
        <p:nvSpPr>
          <p:cNvPr id="39" name="Rectangle 38"/>
          <p:cNvSpPr/>
          <p:nvPr/>
        </p:nvSpPr>
        <p:spPr>
          <a:xfrm>
            <a:off x="673434" y="2323786"/>
            <a:ext cx="10630105" cy="3892732"/>
          </a:xfrm>
          <a:prstGeom prst="rect">
            <a:avLst/>
          </a:prstGeom>
        </p:spPr>
        <p:txBody>
          <a:bodyPr wrap="square">
            <a:spAutoFit/>
          </a:bodyPr>
          <a:lstStyle/>
          <a:p>
            <a:pPr marL="285744" indent="-285744">
              <a:lnSpc>
                <a:spcPct val="200000"/>
              </a:lnSpc>
              <a:buClr>
                <a:srgbClr val="CB203D"/>
              </a:buClr>
              <a:buFont typeface="Courier New" panose="02070309020205020404" pitchFamily="49" charset="0"/>
              <a:buChar char="o"/>
            </a:pPr>
            <a:r>
              <a:rPr lang="en-US" dirty="0">
                <a:latin typeface="Calibri" charset="0"/>
                <a:ea typeface="Calibri" charset="0"/>
                <a:cs typeface="Calibri" charset="0"/>
              </a:rPr>
              <a:t>BSc (Hons) in Statistics and Operations Research and Banking and Finance</a:t>
            </a:r>
          </a:p>
          <a:p>
            <a:pPr marL="285744" indent="-285744">
              <a:lnSpc>
                <a:spcPct val="200000"/>
              </a:lnSpc>
              <a:buClr>
                <a:srgbClr val="CB203D"/>
              </a:buClr>
              <a:buFont typeface="Courier New" panose="02070309020205020404" pitchFamily="49" charset="0"/>
              <a:buChar char="o"/>
            </a:pPr>
            <a:r>
              <a:rPr lang="en-US" dirty="0">
                <a:latin typeface="Calibri" charset="0"/>
                <a:ea typeface="Calibri" charset="0"/>
                <a:cs typeface="Calibri" charset="0"/>
              </a:rPr>
              <a:t>BSc (Hons) in Statistics and Operations Research and Biology</a:t>
            </a:r>
          </a:p>
          <a:p>
            <a:pPr marL="285744" indent="-285744">
              <a:lnSpc>
                <a:spcPct val="200000"/>
              </a:lnSpc>
              <a:buClr>
                <a:srgbClr val="CB203D"/>
              </a:buClr>
              <a:buFont typeface="Courier New" panose="02070309020205020404" pitchFamily="49" charset="0"/>
              <a:buChar char="o"/>
            </a:pPr>
            <a:r>
              <a:rPr lang="en-US" dirty="0">
                <a:ea typeface="Calibri" charset="0"/>
                <a:cs typeface="Calibri" charset="0"/>
              </a:rPr>
              <a:t>BSc (Hons) in Statistics and Operations Research and Chemistry</a:t>
            </a:r>
          </a:p>
          <a:p>
            <a:pPr marL="285744" indent="-285744">
              <a:lnSpc>
                <a:spcPct val="200000"/>
              </a:lnSpc>
              <a:buClr>
                <a:srgbClr val="CB203D"/>
              </a:buClr>
              <a:buFont typeface="Courier New" panose="02070309020205020404" pitchFamily="49" charset="0"/>
              <a:buChar char="o"/>
            </a:pPr>
            <a:r>
              <a:rPr lang="en-US" dirty="0">
                <a:latin typeface="Calibri" charset="0"/>
                <a:ea typeface="Calibri" charset="0"/>
                <a:cs typeface="Calibri" charset="0"/>
              </a:rPr>
              <a:t>BSc (Hons) in Statistics and Operations Research and Computing Science</a:t>
            </a:r>
            <a:endParaRPr lang="en-US" dirty="0">
              <a:ea typeface="Calibri" charset="0"/>
              <a:cs typeface="Calibri" charset="0"/>
            </a:endParaRPr>
          </a:p>
          <a:p>
            <a:pPr marL="285744" indent="-285744">
              <a:lnSpc>
                <a:spcPct val="200000"/>
              </a:lnSpc>
              <a:buClr>
                <a:srgbClr val="CB203D"/>
              </a:buClr>
              <a:buFont typeface="Courier New" panose="02070309020205020404" pitchFamily="49" charset="0"/>
              <a:buChar char="o"/>
            </a:pPr>
            <a:r>
              <a:rPr lang="en-US" dirty="0">
                <a:latin typeface="Calibri" charset="0"/>
                <a:ea typeface="Calibri" charset="0"/>
                <a:cs typeface="Calibri" charset="0"/>
              </a:rPr>
              <a:t>BSc (Hons) in Statistics and Operations Research and Geosciences</a:t>
            </a:r>
          </a:p>
          <a:p>
            <a:pPr marL="285744" indent="-285744">
              <a:lnSpc>
                <a:spcPct val="200000"/>
              </a:lnSpc>
              <a:buClr>
                <a:srgbClr val="CB203D"/>
              </a:buClr>
              <a:buFont typeface="Courier New" panose="02070309020205020404" pitchFamily="49" charset="0"/>
              <a:buChar char="o"/>
            </a:pPr>
            <a:r>
              <a:rPr lang="en-US" dirty="0">
                <a:latin typeface="Calibri" charset="0"/>
                <a:ea typeface="Calibri" charset="0"/>
                <a:cs typeface="Calibri" charset="0"/>
              </a:rPr>
              <a:t>BSc (Hons) in Statistics and Operations Research and Mathematics</a:t>
            </a:r>
          </a:p>
          <a:p>
            <a:pPr marL="285744" indent="-285744">
              <a:lnSpc>
                <a:spcPct val="200000"/>
              </a:lnSpc>
              <a:buClr>
                <a:srgbClr val="CB203D"/>
              </a:buClr>
              <a:buFont typeface="Courier New" panose="02070309020205020404" pitchFamily="49" charset="0"/>
              <a:buChar char="o"/>
            </a:pPr>
            <a:r>
              <a:rPr lang="en-US" dirty="0">
                <a:latin typeface="Calibri" charset="0"/>
                <a:ea typeface="Calibri" charset="0"/>
                <a:cs typeface="Calibri" charset="0"/>
              </a:rPr>
              <a:t>BSc (Hons) in Statistics and Operations Research and Physics</a:t>
            </a:r>
          </a:p>
        </p:txBody>
      </p:sp>
    </p:spTree>
    <p:extLst>
      <p:ext uri="{BB962C8B-B14F-4D97-AF65-F5344CB8AC3E}">
        <p14:creationId xmlns:p14="http://schemas.microsoft.com/office/powerpoint/2010/main" val="286014429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447314" y="3614057"/>
            <a:ext cx="250372" cy="272687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itle 1">
            <a:extLst>
              <a:ext uri="{FF2B5EF4-FFF2-40B4-BE49-F238E27FC236}">
                <a16:creationId xmlns:a16="http://schemas.microsoft.com/office/drawing/2014/main" id="{1D3704D0-1D55-3D49-829C-474782532A02}"/>
              </a:ext>
            </a:extLst>
          </p:cNvPr>
          <p:cNvSpPr txBox="1">
            <a:spLocks/>
          </p:cNvSpPr>
          <p:nvPr/>
        </p:nvSpPr>
        <p:spPr>
          <a:xfrm>
            <a:off x="1608542" y="-479840"/>
            <a:ext cx="6472824" cy="205923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r>
              <a:rPr lang="en-US" sz="3500" b="1" dirty="0">
                <a:solidFill>
                  <a:schemeClr val="bg1"/>
                </a:solidFill>
                <a:latin typeface="Calibri" charset="0"/>
                <a:ea typeface="Calibri" charset="0"/>
                <a:cs typeface="Calibri" charset="0"/>
              </a:rPr>
              <a:t> New Degree </a:t>
            </a:r>
          </a:p>
          <a:p>
            <a:r>
              <a:rPr lang="en-US" sz="2400" b="1" dirty="0">
                <a:solidFill>
                  <a:schemeClr val="bg1"/>
                </a:solidFill>
                <a:latin typeface="Calibri" charset="0"/>
                <a:ea typeface="Calibri" charset="0"/>
                <a:cs typeface="Calibri" charset="0"/>
              </a:rPr>
              <a:t>October 2024</a:t>
            </a:r>
            <a:endParaRPr lang="en-US" sz="2400" dirty="0">
              <a:solidFill>
                <a:schemeClr val="bg1"/>
              </a:solidFill>
              <a:latin typeface="Calibri" charset="0"/>
              <a:ea typeface="Calibri" charset="0"/>
              <a:cs typeface="Calibri" charset="0"/>
            </a:endParaRPr>
          </a:p>
        </p:txBody>
      </p:sp>
      <p:sp>
        <p:nvSpPr>
          <p:cNvPr id="6" name="TextBox 5">
            <a:extLst>
              <a:ext uri="{FF2B5EF4-FFF2-40B4-BE49-F238E27FC236}">
                <a16:creationId xmlns:a16="http://schemas.microsoft.com/office/drawing/2014/main" id="{A144AD77-6521-418F-BC47-659971E5545D}"/>
              </a:ext>
            </a:extLst>
          </p:cNvPr>
          <p:cNvSpPr txBox="1"/>
          <p:nvPr/>
        </p:nvSpPr>
        <p:spPr>
          <a:xfrm>
            <a:off x="1000800" y="1630723"/>
            <a:ext cx="10123200" cy="1107996"/>
          </a:xfrm>
          <a:prstGeom prst="rect">
            <a:avLst/>
          </a:prstGeom>
          <a:noFill/>
        </p:spPr>
        <p:txBody>
          <a:bodyPr wrap="square" rtlCol="0" anchor="ctr">
            <a:spAutoFit/>
          </a:bodyPr>
          <a:lstStyle/>
          <a:p>
            <a:r>
              <a:rPr lang="en-GB" sz="2600" b="1" dirty="0"/>
              <a:t>B.Sc. in Financial Mathematics, Actuarial and Risk Management</a:t>
            </a:r>
          </a:p>
          <a:p>
            <a:r>
              <a:rPr lang="en-GB" sz="2000" i="1" dirty="0">
                <a:solidFill>
                  <a:srgbClr val="045F88"/>
                </a:solidFill>
              </a:rPr>
              <a:t>in collaboration with the departments of Mathematics(Science) and Insurance and Risk Management (FEMA)</a:t>
            </a:r>
          </a:p>
        </p:txBody>
      </p:sp>
      <p:pic>
        <p:nvPicPr>
          <p:cNvPr id="7" name="Content Placeholder 3">
            <a:extLst>
              <a:ext uri="{FF2B5EF4-FFF2-40B4-BE49-F238E27FC236}">
                <a16:creationId xmlns:a16="http://schemas.microsoft.com/office/drawing/2014/main" id="{4A693BB3-08F6-8AEC-FDFE-117A24A3AF65}"/>
              </a:ext>
            </a:extLst>
          </p:cNvPr>
          <p:cNvPicPr>
            <a:picLocks noChangeAspect="1"/>
          </p:cNvPicPr>
          <p:nvPr/>
        </p:nvPicPr>
        <p:blipFill>
          <a:blip r:embed="rId2">
            <a:alphaModFix/>
            <a:extLst>
              <a:ext uri="{28A0092B-C50C-407E-A947-70E740481C1C}">
                <a14:useLocalDpi xmlns:a14="http://schemas.microsoft.com/office/drawing/2010/main" val="0"/>
              </a:ext>
            </a:extLst>
          </a:blip>
          <a:stretch>
            <a:fillRect/>
          </a:stretch>
        </p:blipFill>
        <p:spPr>
          <a:xfrm rot="10015415">
            <a:off x="-337560" y="-6599077"/>
            <a:ext cx="10239029" cy="8769265"/>
          </a:xfrm>
          <a:prstGeom prst="rect">
            <a:avLst/>
          </a:prstGeom>
          <a:noFill/>
        </p:spPr>
      </p:pic>
      <p:pic>
        <p:nvPicPr>
          <p:cNvPr id="8" name="Content Placeholder 3">
            <a:extLst>
              <a:ext uri="{FF2B5EF4-FFF2-40B4-BE49-F238E27FC236}">
                <a16:creationId xmlns:a16="http://schemas.microsoft.com/office/drawing/2014/main" id="{B1559855-EEBA-6062-644B-D484BFD75A7E}"/>
              </a:ext>
            </a:extLst>
          </p:cNvPr>
          <p:cNvPicPr>
            <a:picLocks noChangeAspect="1"/>
          </p:cNvPicPr>
          <p:nvPr/>
        </p:nvPicPr>
        <p:blipFill>
          <a:blip r:embed="rId2">
            <a:alphaModFix amt="65000"/>
            <a:extLst>
              <a:ext uri="{28A0092B-C50C-407E-A947-70E740481C1C}">
                <a14:useLocalDpi xmlns:a14="http://schemas.microsoft.com/office/drawing/2010/main" val="0"/>
              </a:ext>
            </a:extLst>
          </a:blip>
          <a:stretch>
            <a:fillRect/>
          </a:stretch>
        </p:blipFill>
        <p:spPr>
          <a:xfrm rot="10015415">
            <a:off x="-511118" y="-6793636"/>
            <a:ext cx="10589237" cy="9159157"/>
          </a:xfrm>
          <a:prstGeom prst="rect">
            <a:avLst/>
          </a:prstGeom>
          <a:noFill/>
        </p:spPr>
      </p:pic>
      <p:sp>
        <p:nvSpPr>
          <p:cNvPr id="9" name="Title 1">
            <a:extLst>
              <a:ext uri="{FF2B5EF4-FFF2-40B4-BE49-F238E27FC236}">
                <a16:creationId xmlns:a16="http://schemas.microsoft.com/office/drawing/2014/main" id="{F4BB9903-6F7C-40F1-FB58-E4977753861D}"/>
              </a:ext>
            </a:extLst>
          </p:cNvPr>
          <p:cNvSpPr txBox="1">
            <a:spLocks/>
          </p:cNvSpPr>
          <p:nvPr/>
        </p:nvSpPr>
        <p:spPr>
          <a:xfrm>
            <a:off x="1001486" y="-538928"/>
            <a:ext cx="10435770" cy="205923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r>
              <a:rPr lang="en-US" sz="3500" b="1" dirty="0">
                <a:solidFill>
                  <a:schemeClr val="bg1"/>
                </a:solidFill>
                <a:latin typeface="Calibri" charset="0"/>
                <a:ea typeface="Calibri" charset="0"/>
                <a:cs typeface="Calibri" charset="0"/>
              </a:rPr>
              <a:t>NEW DEGREE (from October 2024)</a:t>
            </a:r>
            <a:endParaRPr lang="en-US" sz="2400" dirty="0">
              <a:solidFill>
                <a:schemeClr val="bg1"/>
              </a:solidFill>
              <a:latin typeface="Calibri" charset="0"/>
              <a:ea typeface="Calibri" charset="0"/>
              <a:cs typeface="Calibri" charset="0"/>
            </a:endParaRPr>
          </a:p>
        </p:txBody>
      </p:sp>
      <p:graphicFrame>
        <p:nvGraphicFramePr>
          <p:cNvPr id="3" name="Table 2">
            <a:extLst>
              <a:ext uri="{FF2B5EF4-FFF2-40B4-BE49-F238E27FC236}">
                <a16:creationId xmlns:a16="http://schemas.microsoft.com/office/drawing/2014/main" id="{A8087F1D-7AE5-2F6F-CC3B-34D16D0B4101}"/>
              </a:ext>
            </a:extLst>
          </p:cNvPr>
          <p:cNvGraphicFramePr>
            <a:graphicFrameLocks noGrp="1"/>
          </p:cNvGraphicFramePr>
          <p:nvPr/>
        </p:nvGraphicFramePr>
        <p:xfrm>
          <a:off x="1000801" y="2860568"/>
          <a:ext cx="10123200" cy="3349733"/>
        </p:xfrm>
        <a:graphic>
          <a:graphicData uri="http://schemas.openxmlformats.org/drawingml/2006/table">
            <a:tbl>
              <a:tblPr>
                <a:tableStyleId>{2D5ABB26-0587-4C30-8999-92F81FD0307C}</a:tableStyleId>
              </a:tblPr>
              <a:tblGrid>
                <a:gridCol w="3596599">
                  <a:extLst>
                    <a:ext uri="{9D8B030D-6E8A-4147-A177-3AD203B41FA5}">
                      <a16:colId xmlns:a16="http://schemas.microsoft.com/office/drawing/2014/main" val="733479416"/>
                    </a:ext>
                  </a:extLst>
                </a:gridCol>
                <a:gridCol w="6526601">
                  <a:extLst>
                    <a:ext uri="{9D8B030D-6E8A-4147-A177-3AD203B41FA5}">
                      <a16:colId xmlns:a16="http://schemas.microsoft.com/office/drawing/2014/main" val="2360419237"/>
                    </a:ext>
                  </a:extLst>
                </a:gridCol>
              </a:tblGrid>
              <a:tr h="2093268">
                <a:tc>
                  <a:txBody>
                    <a:bodyPr/>
                    <a:lstStyle/>
                    <a:p>
                      <a:r>
                        <a:rPr lang="en-GB" sz="2400" dirty="0"/>
                        <a:t>Target students</a:t>
                      </a:r>
                      <a:endParaRPr lang="en-MT" sz="2400" dirty="0"/>
                    </a:p>
                  </a:txBody>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2400" dirty="0"/>
                        <a:t>Mathematically and/or analytically strong students who wish to pursue a financial career in actuarial science, insurance, underwriting and/or risk management in any financial services firm or related entities.</a:t>
                      </a:r>
                    </a:p>
                  </a:txBody>
                  <a:tcPr/>
                </a:tc>
                <a:extLst>
                  <a:ext uri="{0D108BD9-81ED-4DB2-BD59-A6C34878D82A}">
                    <a16:rowId xmlns:a16="http://schemas.microsoft.com/office/drawing/2014/main" val="1635143652"/>
                  </a:ext>
                </a:extLst>
              </a:tr>
              <a:tr h="687709">
                <a:tc>
                  <a:txBody>
                    <a:bodyPr/>
                    <a:lstStyle/>
                    <a:p>
                      <a:r>
                        <a:rPr lang="en-GB" sz="2400" dirty="0"/>
                        <a:t>Entry requirements</a:t>
                      </a:r>
                      <a:endParaRPr lang="en-MT" sz="2400" dirty="0"/>
                    </a:p>
                  </a:txBody>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2400" dirty="0"/>
                        <a:t>Pure Mathematics </a:t>
                      </a:r>
                      <a:r>
                        <a:rPr lang="en-GB" sz="2400" i="1" dirty="0"/>
                        <a:t>(A-Level at grade C or better)</a:t>
                      </a:r>
                    </a:p>
                  </a:txBody>
                  <a:tcPr/>
                </a:tc>
                <a:extLst>
                  <a:ext uri="{0D108BD9-81ED-4DB2-BD59-A6C34878D82A}">
                    <a16:rowId xmlns:a16="http://schemas.microsoft.com/office/drawing/2014/main" val="1375056085"/>
                  </a:ext>
                </a:extLst>
              </a:tr>
              <a:tr h="568756">
                <a:tc>
                  <a:txBody>
                    <a:bodyPr/>
                    <a:lstStyle/>
                    <a:p>
                      <a:r>
                        <a:rPr lang="en-GB" sz="2400" dirty="0"/>
                        <a:t>Duration</a:t>
                      </a:r>
                      <a:endParaRPr lang="en-MT" sz="2400" dirty="0"/>
                    </a:p>
                  </a:txBody>
                  <a:tcPr/>
                </a:tc>
                <a:tc>
                  <a:txBody>
                    <a:bodyPr/>
                    <a:lstStyle/>
                    <a:p>
                      <a:pPr algn="l"/>
                      <a:r>
                        <a:rPr lang="en-GB" sz="2400" dirty="0"/>
                        <a:t>4 years</a:t>
                      </a:r>
                      <a:endParaRPr lang="en-MT" sz="2400" dirty="0"/>
                    </a:p>
                  </a:txBody>
                  <a:tcPr/>
                </a:tc>
                <a:extLst>
                  <a:ext uri="{0D108BD9-81ED-4DB2-BD59-A6C34878D82A}">
                    <a16:rowId xmlns:a16="http://schemas.microsoft.com/office/drawing/2014/main" val="1057251671"/>
                  </a:ext>
                </a:extLst>
              </a:tr>
            </a:tbl>
          </a:graphicData>
        </a:graphic>
      </p:graphicFrame>
    </p:spTree>
    <p:extLst>
      <p:ext uri="{BB962C8B-B14F-4D97-AF65-F5344CB8AC3E}">
        <p14:creationId xmlns:p14="http://schemas.microsoft.com/office/powerpoint/2010/main" val="139888020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he field of data science including statistics, big data, and... | Download  Scientific Diagram">
            <a:extLst>
              <a:ext uri="{FF2B5EF4-FFF2-40B4-BE49-F238E27FC236}">
                <a16:creationId xmlns:a16="http://schemas.microsoft.com/office/drawing/2014/main" id="{BAFBA427-899F-EA63-A85D-041A1E4C9B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59670" y="1116207"/>
            <a:ext cx="5215797" cy="5439577"/>
          </a:xfrm>
          <a:prstGeom prst="rect">
            <a:avLst/>
          </a:prstGeom>
          <a:noFill/>
          <a:extLst>
            <a:ext uri="{909E8E84-426E-40DD-AFC4-6F175D3DCCD1}">
              <a14:hiddenFill xmlns:a14="http://schemas.microsoft.com/office/drawing/2010/main">
                <a:solidFill>
                  <a:srgbClr val="FFFFFF"/>
                </a:solidFill>
              </a14:hiddenFill>
            </a:ext>
          </a:extLst>
        </p:spPr>
      </p:pic>
      <p:pic>
        <p:nvPicPr>
          <p:cNvPr id="45" name="Content Placeholder 3"/>
          <p:cNvPicPr>
            <a:picLocks noChangeAspect="1"/>
          </p:cNvPicPr>
          <p:nvPr/>
        </p:nvPicPr>
        <p:blipFill>
          <a:blip r:embed="rId3">
            <a:alphaModFix amt="65000"/>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9623130">
            <a:off x="243649" y="-6596498"/>
            <a:ext cx="8163000" cy="9159157"/>
          </a:xfrm>
          <a:prstGeom prst="rect">
            <a:avLst/>
          </a:prstGeom>
        </p:spPr>
      </p:pic>
      <p:sp>
        <p:nvSpPr>
          <p:cNvPr id="5" name="Title 1"/>
          <p:cNvSpPr txBox="1">
            <a:spLocks/>
          </p:cNvSpPr>
          <p:nvPr/>
        </p:nvSpPr>
        <p:spPr>
          <a:xfrm>
            <a:off x="881832" y="-199986"/>
            <a:ext cx="6472824" cy="205923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pPr algn="ctr"/>
            <a:r>
              <a:rPr lang="en-US" sz="3500" b="1" dirty="0">
                <a:solidFill>
                  <a:schemeClr val="bg1"/>
                </a:solidFill>
                <a:latin typeface="Calibri" charset="0"/>
                <a:ea typeface="Calibri" charset="0"/>
                <a:cs typeface="Calibri" charset="0"/>
              </a:rPr>
              <a:t>Statistics</a:t>
            </a:r>
            <a:endParaRPr lang="en-US" sz="2800" dirty="0">
              <a:solidFill>
                <a:schemeClr val="bg1"/>
              </a:solidFill>
              <a:latin typeface="Calibri" charset="0"/>
              <a:ea typeface="Calibri" charset="0"/>
              <a:cs typeface="Calibri" charset="0"/>
            </a:endParaRPr>
          </a:p>
        </p:txBody>
      </p:sp>
      <p:sp>
        <p:nvSpPr>
          <p:cNvPr id="8" name="TextBox 7">
            <a:extLst>
              <a:ext uri="{FF2B5EF4-FFF2-40B4-BE49-F238E27FC236}">
                <a16:creationId xmlns:a16="http://schemas.microsoft.com/office/drawing/2014/main" id="{5A3A1D6E-3CD5-0EE4-31D4-33192FB64F39}"/>
              </a:ext>
            </a:extLst>
          </p:cNvPr>
          <p:cNvSpPr txBox="1"/>
          <p:nvPr/>
        </p:nvSpPr>
        <p:spPr>
          <a:xfrm>
            <a:off x="2441643" y="6324952"/>
            <a:ext cx="9192638" cy="461665"/>
          </a:xfrm>
          <a:prstGeom prst="rect">
            <a:avLst/>
          </a:prstGeom>
          <a:noFill/>
        </p:spPr>
        <p:txBody>
          <a:bodyPr wrap="square">
            <a:spAutoFit/>
          </a:bodyPr>
          <a:lstStyle/>
          <a:p>
            <a:r>
              <a:rPr lang="en-GB" sz="1200" dirty="0"/>
              <a:t>Source: </a:t>
            </a:r>
            <a:r>
              <a:rPr lang="en-GB" sz="1200" i="1" u="sng" dirty="0"/>
              <a:t>https://www.researchgate.net/publication/330948278_Prediction_of_Cancer_Patient_Outcomes_Based_on_Artificial_Intelligence/</a:t>
            </a:r>
          </a:p>
          <a:p>
            <a:r>
              <a:rPr lang="en-GB" sz="1200" i="1" u="sng" dirty="0" err="1"/>
              <a:t>figures?lo</a:t>
            </a:r>
            <a:r>
              <a:rPr lang="en-GB" sz="1200" i="1" u="sng" dirty="0"/>
              <a:t>=1 </a:t>
            </a:r>
            <a:r>
              <a:rPr lang="en-GB" sz="1200" dirty="0"/>
              <a:t>- last accessed on 11</a:t>
            </a:r>
            <a:r>
              <a:rPr lang="en-GB" sz="1200" baseline="30000" dirty="0"/>
              <a:t>th</a:t>
            </a:r>
            <a:r>
              <a:rPr lang="en-GB" sz="1200" dirty="0"/>
              <a:t> July, 2024.</a:t>
            </a:r>
          </a:p>
        </p:txBody>
      </p:sp>
    </p:spTree>
    <p:extLst>
      <p:ext uri="{BB962C8B-B14F-4D97-AF65-F5344CB8AC3E}">
        <p14:creationId xmlns:p14="http://schemas.microsoft.com/office/powerpoint/2010/main" val="985795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4" descr="Why Operations Research is awesome — An introduction | by ...">
            <a:extLst>
              <a:ext uri="{FF2B5EF4-FFF2-40B4-BE49-F238E27FC236}">
                <a16:creationId xmlns:a16="http://schemas.microsoft.com/office/drawing/2014/main" id="{FEE348AF-A225-1AB1-D6CF-CBAD3F0C9E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80203" y="414425"/>
            <a:ext cx="9015253" cy="5797244"/>
          </a:xfrm>
          <a:prstGeom prst="rect">
            <a:avLst/>
          </a:prstGeom>
          <a:noFill/>
          <a:extLst>
            <a:ext uri="{909E8E84-426E-40DD-AFC4-6F175D3DCCD1}">
              <a14:hiddenFill xmlns:a14="http://schemas.microsoft.com/office/drawing/2010/main">
                <a:solidFill>
                  <a:srgbClr val="FFFFFF"/>
                </a:solidFill>
              </a14:hiddenFill>
            </a:ext>
          </a:extLst>
        </p:spPr>
      </p:pic>
      <p:pic>
        <p:nvPicPr>
          <p:cNvPr id="45" name="Content Placeholder 3"/>
          <p:cNvPicPr>
            <a:picLocks noChangeAspect="1"/>
          </p:cNvPicPr>
          <p:nvPr/>
        </p:nvPicPr>
        <p:blipFill>
          <a:blip r:embed="rId3">
            <a:alphaModFix amt="65000"/>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9623130">
            <a:off x="-98409" y="-6619547"/>
            <a:ext cx="8163000" cy="9159157"/>
          </a:xfrm>
          <a:prstGeom prst="rect">
            <a:avLst/>
          </a:prstGeom>
        </p:spPr>
      </p:pic>
      <p:sp>
        <p:nvSpPr>
          <p:cNvPr id="5" name="Title 1"/>
          <p:cNvSpPr txBox="1">
            <a:spLocks/>
          </p:cNvSpPr>
          <p:nvPr/>
        </p:nvSpPr>
        <p:spPr>
          <a:xfrm>
            <a:off x="746679" y="-352893"/>
            <a:ext cx="6472824" cy="205923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pPr algn="ctr"/>
            <a:r>
              <a:rPr lang="en-US" sz="3500" b="1" dirty="0">
                <a:solidFill>
                  <a:schemeClr val="bg1"/>
                </a:solidFill>
                <a:latin typeface="Calibri" charset="0"/>
                <a:ea typeface="Calibri" charset="0"/>
                <a:cs typeface="Calibri" charset="0"/>
              </a:rPr>
              <a:t>Operations Research</a:t>
            </a:r>
            <a:endParaRPr lang="en-US" sz="2800" dirty="0">
              <a:solidFill>
                <a:schemeClr val="bg1"/>
              </a:solidFill>
              <a:latin typeface="Calibri" charset="0"/>
              <a:ea typeface="Calibri" charset="0"/>
              <a:cs typeface="Calibri" charset="0"/>
            </a:endParaRPr>
          </a:p>
        </p:txBody>
      </p:sp>
      <p:sp>
        <p:nvSpPr>
          <p:cNvPr id="11" name="TextBox 10">
            <a:extLst>
              <a:ext uri="{FF2B5EF4-FFF2-40B4-BE49-F238E27FC236}">
                <a16:creationId xmlns:a16="http://schemas.microsoft.com/office/drawing/2014/main" id="{D29D8190-B0D0-6C37-CCBA-45028AF62493}"/>
              </a:ext>
            </a:extLst>
          </p:cNvPr>
          <p:cNvSpPr txBox="1"/>
          <p:nvPr/>
        </p:nvSpPr>
        <p:spPr>
          <a:xfrm>
            <a:off x="2698614" y="6211669"/>
            <a:ext cx="8655185" cy="461665"/>
          </a:xfrm>
          <a:prstGeom prst="rect">
            <a:avLst/>
          </a:prstGeom>
          <a:noFill/>
        </p:spPr>
        <p:txBody>
          <a:bodyPr wrap="square">
            <a:spAutoFit/>
          </a:bodyPr>
          <a:lstStyle/>
          <a:p>
            <a:r>
              <a:rPr lang="en-GB" sz="1200" dirty="0"/>
              <a:t>Source: </a:t>
            </a:r>
            <a:r>
              <a:rPr lang="en-GB" sz="1200" i="1" dirty="0">
                <a:hlinkClick r:id="rId4"/>
              </a:rPr>
              <a:t>https://towardsdatascience.com/why-operations-research-is-awesome-an-introduction-7a0b9e62b405</a:t>
            </a:r>
            <a:r>
              <a:rPr lang="en-GB" sz="1200" i="1" dirty="0"/>
              <a:t> </a:t>
            </a:r>
            <a:r>
              <a:rPr lang="en-GB" sz="1200" dirty="0"/>
              <a:t>- last accessed on 11</a:t>
            </a:r>
            <a:r>
              <a:rPr lang="en-GB" sz="1200" baseline="30000" dirty="0"/>
              <a:t>th</a:t>
            </a:r>
            <a:r>
              <a:rPr lang="en-GB" sz="1200" dirty="0"/>
              <a:t> July, 2024.</a:t>
            </a:r>
          </a:p>
        </p:txBody>
      </p:sp>
    </p:spTree>
    <p:extLst>
      <p:ext uri="{BB962C8B-B14F-4D97-AF65-F5344CB8AC3E}">
        <p14:creationId xmlns:p14="http://schemas.microsoft.com/office/powerpoint/2010/main" val="389001613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 name="Content Placeholder 3"/>
          <p:cNvPicPr>
            <a:picLocks noChangeAspect="1"/>
          </p:cNvPicPr>
          <p:nvPr/>
        </p:nvPicPr>
        <p:blipFill>
          <a:blip r:embed="rId2">
            <a:alphaModFix amt="65000"/>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9623130">
            <a:off x="-53938" y="-6555473"/>
            <a:ext cx="8163000" cy="9159157"/>
          </a:xfrm>
          <a:prstGeom prst="rect">
            <a:avLst/>
          </a:prstGeom>
        </p:spPr>
      </p:pic>
      <p:sp>
        <p:nvSpPr>
          <p:cNvPr id="5" name="Title 1"/>
          <p:cNvSpPr txBox="1">
            <a:spLocks/>
          </p:cNvSpPr>
          <p:nvPr/>
        </p:nvSpPr>
        <p:spPr>
          <a:xfrm>
            <a:off x="2024326" y="-445825"/>
            <a:ext cx="6472824" cy="205923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r>
              <a:rPr lang="en-US" sz="3500" b="1" dirty="0">
                <a:solidFill>
                  <a:schemeClr val="bg1"/>
                </a:solidFill>
                <a:latin typeface="Calibri" charset="0"/>
                <a:ea typeface="Calibri" charset="0"/>
                <a:cs typeface="Calibri" charset="0"/>
              </a:rPr>
              <a:t>Job Opportunities</a:t>
            </a:r>
            <a:endParaRPr lang="en-US" sz="2800" dirty="0">
              <a:solidFill>
                <a:schemeClr val="bg1"/>
              </a:solidFill>
              <a:latin typeface="Calibri" charset="0"/>
              <a:ea typeface="Calibri" charset="0"/>
              <a:cs typeface="Calibri" charset="0"/>
            </a:endParaRPr>
          </a:p>
        </p:txBody>
      </p:sp>
      <p:pic>
        <p:nvPicPr>
          <p:cNvPr id="7" name="Content Placeholder 6" descr="A diagram of statistics and operations research degree&#10;&#10;Description automatically generated">
            <a:extLst>
              <a:ext uri="{FF2B5EF4-FFF2-40B4-BE49-F238E27FC236}">
                <a16:creationId xmlns:a16="http://schemas.microsoft.com/office/drawing/2014/main" id="{591F8904-0345-1860-BCE6-6EF057DBADB9}"/>
              </a:ext>
            </a:extLst>
          </p:cNvPr>
          <p:cNvPicPr>
            <a:picLocks noGrp="1" noChangeAspect="1"/>
          </p:cNvPicPr>
          <p:nvPr>
            <p:ph idx="1"/>
          </p:nvPr>
        </p:nvPicPr>
        <p:blipFill>
          <a:blip r:embed="rId3"/>
          <a:stretch>
            <a:fillRect/>
          </a:stretch>
        </p:blipFill>
        <p:spPr>
          <a:xfrm>
            <a:off x="3151047" y="482891"/>
            <a:ext cx="6258495" cy="6288975"/>
          </a:xfrm>
        </p:spPr>
      </p:pic>
    </p:spTree>
    <p:extLst>
      <p:ext uri="{BB962C8B-B14F-4D97-AF65-F5344CB8AC3E}">
        <p14:creationId xmlns:p14="http://schemas.microsoft.com/office/powerpoint/2010/main" val="324328598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720px-Normal_Distribution_PDF.svg.png" descr="720px-Normal_Distribution_PDF.svg.png">
            <a:extLst>
              <a:ext uri="{FF2B5EF4-FFF2-40B4-BE49-F238E27FC236}">
                <a16:creationId xmlns:a16="http://schemas.microsoft.com/office/drawing/2014/main" id="{D20CBD8F-3D52-4946-4817-BFD56C17C1A4}"/>
              </a:ext>
            </a:extLst>
          </p:cNvPr>
          <p:cNvPicPr>
            <a:picLocks noChangeAspect="1"/>
          </p:cNvPicPr>
          <p:nvPr/>
        </p:nvPicPr>
        <p:blipFill>
          <a:blip r:embed="rId2"/>
          <a:stretch>
            <a:fillRect/>
          </a:stretch>
        </p:blipFill>
        <p:spPr>
          <a:xfrm>
            <a:off x="7286882" y="634085"/>
            <a:ext cx="2642131" cy="1688029"/>
          </a:xfrm>
          <a:prstGeom prst="rect">
            <a:avLst/>
          </a:prstGeom>
          <a:ln w="12700">
            <a:miter lim="400000"/>
          </a:ln>
        </p:spPr>
      </p:pic>
      <p:sp>
        <p:nvSpPr>
          <p:cNvPr id="3" name="Content Placeholder 2">
            <a:extLst>
              <a:ext uri="{FF2B5EF4-FFF2-40B4-BE49-F238E27FC236}">
                <a16:creationId xmlns:a16="http://schemas.microsoft.com/office/drawing/2014/main" id="{41685726-E7B4-320E-F1B1-5835C9E11781}"/>
              </a:ext>
            </a:extLst>
          </p:cNvPr>
          <p:cNvSpPr>
            <a:spLocks noGrp="1"/>
          </p:cNvSpPr>
          <p:nvPr>
            <p:ph idx="1"/>
          </p:nvPr>
        </p:nvSpPr>
        <p:spPr>
          <a:xfrm>
            <a:off x="818745" y="2094825"/>
            <a:ext cx="10183238" cy="3680230"/>
          </a:xfrm>
        </p:spPr>
        <p:txBody>
          <a:bodyPr/>
          <a:lstStyle/>
          <a:p>
            <a:pPr>
              <a:buSzPct val="100000"/>
              <a:buFont typeface="Courier New" panose="02070309020205020404" pitchFamily="49" charset="0"/>
              <a:buChar char="o"/>
            </a:pPr>
            <a:r>
              <a:rPr lang="en-GB" dirty="0"/>
              <a:t> Statistician</a:t>
            </a:r>
          </a:p>
          <a:p>
            <a:pPr>
              <a:buSzPct val="100000"/>
              <a:buFont typeface="Courier New" panose="02070309020205020404" pitchFamily="49" charset="0"/>
              <a:buChar char="o"/>
            </a:pPr>
            <a:r>
              <a:rPr lang="en-GB" dirty="0"/>
              <a:t> Data Analyst</a:t>
            </a:r>
          </a:p>
          <a:p>
            <a:pPr>
              <a:buSzPct val="100000"/>
              <a:buFont typeface="Courier New" panose="02070309020205020404" pitchFamily="49" charset="0"/>
              <a:buChar char="o"/>
            </a:pPr>
            <a:r>
              <a:rPr lang="en-GB" dirty="0"/>
              <a:t> Marketing Analyst</a:t>
            </a:r>
          </a:p>
          <a:p>
            <a:pPr>
              <a:buSzPct val="100000"/>
              <a:buFont typeface="Courier New" panose="02070309020205020404" pitchFamily="49" charset="0"/>
              <a:buChar char="o"/>
            </a:pPr>
            <a:r>
              <a:rPr lang="en-GB" dirty="0"/>
              <a:t> Insight Analyst</a:t>
            </a:r>
          </a:p>
          <a:p>
            <a:pPr>
              <a:buSzPct val="100000"/>
              <a:buFont typeface="Courier New" panose="02070309020205020404" pitchFamily="49" charset="0"/>
              <a:buChar char="o"/>
            </a:pPr>
            <a:r>
              <a:rPr lang="en-GB" dirty="0"/>
              <a:t> Quantitative Analyst</a:t>
            </a:r>
          </a:p>
          <a:p>
            <a:pPr>
              <a:buSzPct val="100000"/>
              <a:buFont typeface="Courier New" panose="02070309020205020404" pitchFamily="49" charset="0"/>
              <a:buChar char="o"/>
            </a:pPr>
            <a:r>
              <a:rPr lang="en-GB" dirty="0"/>
              <a:t> Business Intelligence Developer</a:t>
            </a:r>
          </a:p>
          <a:p>
            <a:pPr>
              <a:buSzPct val="100000"/>
              <a:buFont typeface="Courier New" panose="02070309020205020404" pitchFamily="49" charset="0"/>
              <a:buChar char="o"/>
            </a:pPr>
            <a:r>
              <a:rPr lang="en-GB" dirty="0"/>
              <a:t> Data Champion.</a:t>
            </a:r>
          </a:p>
          <a:p>
            <a:endParaRPr lang="en-GB" dirty="0"/>
          </a:p>
        </p:txBody>
      </p:sp>
      <p:pic>
        <p:nvPicPr>
          <p:cNvPr id="4" name="Content Placeholder 3">
            <a:extLst>
              <a:ext uri="{FF2B5EF4-FFF2-40B4-BE49-F238E27FC236}">
                <a16:creationId xmlns:a16="http://schemas.microsoft.com/office/drawing/2014/main" id="{148FDF18-C6A4-36CE-661A-793DDCBB20AA}"/>
              </a:ext>
            </a:extLst>
          </p:cNvPr>
          <p:cNvPicPr>
            <a:picLocks noChangeAspect="1"/>
          </p:cNvPicPr>
          <p:nvPr/>
        </p:nvPicPr>
        <p:blipFill>
          <a:blip r:embed="rId3">
            <a:alphaModFix amt="65000"/>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9623130">
            <a:off x="-98409" y="-6619547"/>
            <a:ext cx="8163000" cy="9159157"/>
          </a:xfrm>
          <a:prstGeom prst="rect">
            <a:avLst/>
          </a:prstGeom>
        </p:spPr>
      </p:pic>
      <p:sp>
        <p:nvSpPr>
          <p:cNvPr id="5" name="TextBox 4">
            <a:extLst>
              <a:ext uri="{FF2B5EF4-FFF2-40B4-BE49-F238E27FC236}">
                <a16:creationId xmlns:a16="http://schemas.microsoft.com/office/drawing/2014/main" id="{4BBA941D-08D1-41BB-9574-F3E91818BE98}"/>
              </a:ext>
            </a:extLst>
          </p:cNvPr>
          <p:cNvSpPr txBox="1"/>
          <p:nvPr/>
        </p:nvSpPr>
        <p:spPr>
          <a:xfrm>
            <a:off x="2636196" y="457200"/>
            <a:ext cx="4179651" cy="630942"/>
          </a:xfrm>
          <a:prstGeom prst="rect">
            <a:avLst/>
          </a:prstGeom>
          <a:noFill/>
        </p:spPr>
        <p:txBody>
          <a:bodyPr wrap="square" rtlCol="0">
            <a:spAutoFit/>
          </a:bodyPr>
          <a:lstStyle/>
          <a:p>
            <a:r>
              <a:rPr lang="en-GB" sz="3500" b="1" dirty="0">
                <a:solidFill>
                  <a:schemeClr val="bg1"/>
                </a:solidFill>
                <a:latin typeface="Calibri" charset="0"/>
                <a:ea typeface="Calibri" charset="0"/>
                <a:cs typeface="Calibri" charset="0"/>
              </a:rPr>
              <a:t>Job Titles</a:t>
            </a:r>
          </a:p>
        </p:txBody>
      </p:sp>
      <p:pic>
        <p:nvPicPr>
          <p:cNvPr id="8" name="chp_ace_cards.jpg" descr="chp_ace_cards.jpg">
            <a:extLst>
              <a:ext uri="{FF2B5EF4-FFF2-40B4-BE49-F238E27FC236}">
                <a16:creationId xmlns:a16="http://schemas.microsoft.com/office/drawing/2014/main" id="{3E0578DD-A237-13A3-293B-BC7E3370F853}"/>
              </a:ext>
            </a:extLst>
          </p:cNvPr>
          <p:cNvPicPr>
            <a:picLocks noChangeAspect="1"/>
          </p:cNvPicPr>
          <p:nvPr/>
        </p:nvPicPr>
        <p:blipFill>
          <a:blip r:embed="rId4"/>
          <a:stretch>
            <a:fillRect/>
          </a:stretch>
        </p:blipFill>
        <p:spPr>
          <a:xfrm>
            <a:off x="7135636" y="2403888"/>
            <a:ext cx="1311678" cy="983759"/>
          </a:xfrm>
          <a:prstGeom prst="rect">
            <a:avLst/>
          </a:prstGeom>
          <a:ln w="12700">
            <a:miter lim="400000"/>
          </a:ln>
        </p:spPr>
      </p:pic>
      <p:pic>
        <p:nvPicPr>
          <p:cNvPr id="9" name="insurance.jpg" descr="insurance.jpg">
            <a:extLst>
              <a:ext uri="{FF2B5EF4-FFF2-40B4-BE49-F238E27FC236}">
                <a16:creationId xmlns:a16="http://schemas.microsoft.com/office/drawing/2014/main" id="{E3B77D25-255E-0CE2-1636-54C74BC5825F}"/>
              </a:ext>
            </a:extLst>
          </p:cNvPr>
          <p:cNvPicPr>
            <a:picLocks noChangeAspect="1"/>
          </p:cNvPicPr>
          <p:nvPr/>
        </p:nvPicPr>
        <p:blipFill>
          <a:blip r:embed="rId5"/>
          <a:srcRect l="6978" t="7658" r="6227" b="2901"/>
          <a:stretch>
            <a:fillRect/>
          </a:stretch>
        </p:blipFill>
        <p:spPr>
          <a:xfrm>
            <a:off x="10195446" y="442843"/>
            <a:ext cx="1659819" cy="1773440"/>
          </a:xfrm>
          <a:prstGeom prst="rect">
            <a:avLst/>
          </a:prstGeom>
          <a:ln w="12700">
            <a:miter lim="400000"/>
          </a:ln>
        </p:spPr>
      </p:pic>
      <p:pic>
        <p:nvPicPr>
          <p:cNvPr id="11" name="Holiday-Statistics.jpg" descr="Holiday-Statistics.jpg">
            <a:extLst>
              <a:ext uri="{FF2B5EF4-FFF2-40B4-BE49-F238E27FC236}">
                <a16:creationId xmlns:a16="http://schemas.microsoft.com/office/drawing/2014/main" id="{62262B37-1325-ED37-D3B9-8856D0BBCC01}"/>
              </a:ext>
            </a:extLst>
          </p:cNvPr>
          <p:cNvPicPr>
            <a:picLocks noChangeAspect="1"/>
          </p:cNvPicPr>
          <p:nvPr/>
        </p:nvPicPr>
        <p:blipFill>
          <a:blip r:embed="rId6"/>
          <a:stretch>
            <a:fillRect/>
          </a:stretch>
        </p:blipFill>
        <p:spPr>
          <a:xfrm>
            <a:off x="8510842" y="2386713"/>
            <a:ext cx="3333239" cy="2514550"/>
          </a:xfrm>
          <a:prstGeom prst="rect">
            <a:avLst/>
          </a:prstGeom>
          <a:ln w="12700">
            <a:miter lim="400000"/>
          </a:ln>
        </p:spPr>
      </p:pic>
    </p:spTree>
    <p:extLst>
      <p:ext uri="{BB962C8B-B14F-4D97-AF65-F5344CB8AC3E}">
        <p14:creationId xmlns:p14="http://schemas.microsoft.com/office/powerpoint/2010/main" val="176106092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a:extLst>
              <a:ext uri="{FF2B5EF4-FFF2-40B4-BE49-F238E27FC236}">
                <a16:creationId xmlns:a16="http://schemas.microsoft.com/office/drawing/2014/main" id="{55DF1E6A-1FFE-C5BF-E5F9-B4B6178949D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2731" y="267300"/>
            <a:ext cx="8314852" cy="58661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a:extLst>
              <a:ext uri="{FF2B5EF4-FFF2-40B4-BE49-F238E27FC236}">
                <a16:creationId xmlns:a16="http://schemas.microsoft.com/office/drawing/2014/main" id="{638FD58D-C5F7-45D9-9EA7-D671FC5C50BE}"/>
              </a:ext>
            </a:extLst>
          </p:cNvPr>
          <p:cNvSpPr/>
          <p:nvPr/>
        </p:nvSpPr>
        <p:spPr>
          <a:xfrm>
            <a:off x="3083686" y="2847974"/>
            <a:ext cx="1143000" cy="352425"/>
          </a:xfrm>
          <a:prstGeom prst="rect">
            <a:avLst/>
          </a:prstGeom>
          <a:solidFill>
            <a:srgbClr val="CC66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pic>
        <p:nvPicPr>
          <p:cNvPr id="17412" name="Picture 3">
            <a:extLst>
              <a:ext uri="{FF2B5EF4-FFF2-40B4-BE49-F238E27FC236}">
                <a16:creationId xmlns:a16="http://schemas.microsoft.com/office/drawing/2014/main" id="{B61D6A5D-1F48-B508-95DA-BC8F844F27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09951" y="3111500"/>
            <a:ext cx="569913" cy="17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4" name="Content Placeholder 2">
            <a:extLst>
              <a:ext uri="{FF2B5EF4-FFF2-40B4-BE49-F238E27FC236}">
                <a16:creationId xmlns:a16="http://schemas.microsoft.com/office/drawing/2014/main" id="{75EB16ED-EFD4-CCDD-9AA4-3D2ADE333003}"/>
              </a:ext>
            </a:extLst>
          </p:cNvPr>
          <p:cNvSpPr>
            <a:spLocks noGrp="1"/>
          </p:cNvSpPr>
          <p:nvPr>
            <p:ph idx="1"/>
          </p:nvPr>
        </p:nvSpPr>
        <p:spPr>
          <a:xfrm>
            <a:off x="1087876" y="584992"/>
            <a:ext cx="7467600" cy="4525963"/>
          </a:xfrm>
        </p:spPr>
        <p:txBody>
          <a:bodyPr/>
          <a:lstStyle/>
          <a:p>
            <a:pPr marL="0" indent="0" algn="ctr">
              <a:buNone/>
            </a:pPr>
            <a:r>
              <a:rPr lang="en-GB" altLang="en-US" sz="5400" b="1" dirty="0">
                <a:solidFill>
                  <a:schemeClr val="bg1"/>
                </a:solidFill>
              </a:rPr>
              <a:t>We hope to see you </a:t>
            </a:r>
          </a:p>
          <a:p>
            <a:pPr marL="0" indent="0" algn="ctr">
              <a:buNone/>
            </a:pPr>
            <a:r>
              <a:rPr lang="en-GB" altLang="en-US" sz="5400" b="1" dirty="0">
                <a:solidFill>
                  <a:schemeClr val="bg1"/>
                </a:solidFill>
              </a:rPr>
              <a:t>in a</a:t>
            </a:r>
          </a:p>
          <a:p>
            <a:pPr marL="0" indent="0" algn="ctr">
              <a:buNone/>
            </a:pPr>
            <a:r>
              <a:rPr lang="en-GB" altLang="en-US" sz="5400" b="1" dirty="0">
                <a:solidFill>
                  <a:schemeClr val="bg1"/>
                </a:solidFill>
              </a:rPr>
              <a:t> few years’ time</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signpost with many directions&#10;&#10;Description automatically generated">
            <a:extLst>
              <a:ext uri="{FF2B5EF4-FFF2-40B4-BE49-F238E27FC236}">
                <a16:creationId xmlns:a16="http://schemas.microsoft.com/office/drawing/2014/main" id="{D058EDB9-5A8E-A86A-FAD4-111E2C9CA861}"/>
              </a:ext>
            </a:extLst>
          </p:cNvPr>
          <p:cNvPicPr>
            <a:picLocks noGrp="1" noChangeAspect="1"/>
          </p:cNvPicPr>
          <p:nvPr>
            <p:ph idx="1"/>
          </p:nvPr>
        </p:nvPicPr>
        <p:blipFill>
          <a:blip r:embed="rId2"/>
          <a:stretch>
            <a:fillRect/>
          </a:stretch>
        </p:blipFill>
        <p:spPr>
          <a:xfrm>
            <a:off x="643467" y="702733"/>
            <a:ext cx="10905066" cy="5452533"/>
          </a:xfrm>
          <a:prstGeom prst="rect">
            <a:avLst/>
          </a:prstGeom>
        </p:spPr>
      </p:pic>
      <p:sp>
        <p:nvSpPr>
          <p:cNvPr id="7" name="TextBox 6">
            <a:extLst>
              <a:ext uri="{FF2B5EF4-FFF2-40B4-BE49-F238E27FC236}">
                <a16:creationId xmlns:a16="http://schemas.microsoft.com/office/drawing/2014/main" id="{989F20FD-1E53-8084-D10E-4D579A11FA37}"/>
              </a:ext>
            </a:extLst>
          </p:cNvPr>
          <p:cNvSpPr txBox="1"/>
          <p:nvPr/>
        </p:nvSpPr>
        <p:spPr>
          <a:xfrm>
            <a:off x="2609443" y="6290098"/>
            <a:ext cx="8939089" cy="276999"/>
          </a:xfrm>
          <a:prstGeom prst="rect">
            <a:avLst/>
          </a:prstGeom>
          <a:noFill/>
        </p:spPr>
        <p:txBody>
          <a:bodyPr wrap="square">
            <a:spAutoFit/>
          </a:bodyPr>
          <a:lstStyle/>
          <a:p>
            <a:r>
              <a:rPr lang="en-GB" sz="1200" dirty="0"/>
              <a:t>Source: </a:t>
            </a:r>
            <a:r>
              <a:rPr lang="en-GB" sz="1200" i="1" dirty="0">
                <a:hlinkClick r:id="rId3"/>
              </a:rPr>
              <a:t>https://www.mindtools.com/ay2b3ws/decision-making-under-uncertainty</a:t>
            </a:r>
            <a:r>
              <a:rPr lang="en-GB" sz="1200" dirty="0"/>
              <a:t> - last accessed on 11</a:t>
            </a:r>
            <a:r>
              <a:rPr lang="en-GB" sz="1200" baseline="30000" dirty="0"/>
              <a:t>th</a:t>
            </a:r>
            <a:r>
              <a:rPr lang="en-GB" sz="1200" dirty="0"/>
              <a:t> July, 2024.</a:t>
            </a:r>
          </a:p>
        </p:txBody>
      </p:sp>
    </p:spTree>
    <p:extLst>
      <p:ext uri="{BB962C8B-B14F-4D97-AF65-F5344CB8AC3E}">
        <p14:creationId xmlns:p14="http://schemas.microsoft.com/office/powerpoint/2010/main" val="140916481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4BDAD37-6E5F-0949-B81E-E4CEFE6EE775}"/>
              </a:ext>
            </a:extLst>
          </p:cNvPr>
          <p:cNvSpPr txBox="1">
            <a:spLocks/>
          </p:cNvSpPr>
          <p:nvPr/>
        </p:nvSpPr>
        <p:spPr>
          <a:xfrm>
            <a:off x="756923" y="1913103"/>
            <a:ext cx="8164864" cy="7608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r>
              <a:rPr lang="en-US" sz="3600" b="1" dirty="0">
                <a:latin typeface="Calibri" charset="0"/>
                <a:ea typeface="Calibri" charset="0"/>
                <a:cs typeface="Calibri" charset="0"/>
              </a:rPr>
              <a:t>Thank you for your attention.</a:t>
            </a:r>
          </a:p>
        </p:txBody>
      </p:sp>
      <p:sp>
        <p:nvSpPr>
          <p:cNvPr id="5" name="TextBox 4">
            <a:extLst>
              <a:ext uri="{FF2B5EF4-FFF2-40B4-BE49-F238E27FC236}">
                <a16:creationId xmlns:a16="http://schemas.microsoft.com/office/drawing/2014/main" id="{02B0E8FA-1979-BF46-86CC-8BE85462F66C}"/>
              </a:ext>
            </a:extLst>
          </p:cNvPr>
          <p:cNvSpPr txBox="1"/>
          <p:nvPr/>
        </p:nvSpPr>
        <p:spPr>
          <a:xfrm>
            <a:off x="750290" y="2951946"/>
            <a:ext cx="7775146" cy="954107"/>
          </a:xfrm>
          <a:prstGeom prst="rect">
            <a:avLst/>
          </a:prstGeom>
          <a:noFill/>
        </p:spPr>
        <p:txBody>
          <a:bodyPr wrap="square" rtlCol="0">
            <a:spAutoFit/>
          </a:bodyPr>
          <a:lstStyle/>
          <a:p>
            <a:r>
              <a:rPr lang="en-US" sz="2800" dirty="0"/>
              <a:t>If you have any questions, now is the right time to ask! You can also contact us on:</a:t>
            </a:r>
          </a:p>
        </p:txBody>
      </p:sp>
      <p:pic>
        <p:nvPicPr>
          <p:cNvPr id="3" name="Picture 2">
            <a:extLst>
              <a:ext uri="{FF2B5EF4-FFF2-40B4-BE49-F238E27FC236}">
                <a16:creationId xmlns:a16="http://schemas.microsoft.com/office/drawing/2014/main" id="{D7EFB1AD-D64D-4D47-908B-213815687859}"/>
              </a:ext>
            </a:extLst>
          </p:cNvPr>
          <p:cNvPicPr>
            <a:picLocks noChangeAspect="1"/>
          </p:cNvPicPr>
          <p:nvPr/>
        </p:nvPicPr>
        <p:blipFill>
          <a:blip r:embed="rId2">
            <a:duotone>
              <a:schemeClr val="accent4">
                <a:shade val="45000"/>
                <a:satMod val="135000"/>
              </a:schemeClr>
              <a:prstClr val="white"/>
            </a:duotone>
          </a:blip>
          <a:stretch>
            <a:fillRect/>
          </a:stretch>
        </p:blipFill>
        <p:spPr>
          <a:xfrm>
            <a:off x="4347122" y="4892960"/>
            <a:ext cx="433520" cy="320805"/>
          </a:xfrm>
          <a:prstGeom prst="rect">
            <a:avLst/>
          </a:prstGeom>
        </p:spPr>
      </p:pic>
      <p:pic>
        <p:nvPicPr>
          <p:cNvPr id="7" name="Picture 6">
            <a:extLst>
              <a:ext uri="{FF2B5EF4-FFF2-40B4-BE49-F238E27FC236}">
                <a16:creationId xmlns:a16="http://schemas.microsoft.com/office/drawing/2014/main" id="{AC911E5B-FD04-3144-83A9-0CE07F91B1F7}"/>
              </a:ext>
            </a:extLst>
          </p:cNvPr>
          <p:cNvPicPr>
            <a:picLocks noChangeAspect="1"/>
          </p:cNvPicPr>
          <p:nvPr/>
        </p:nvPicPr>
        <p:blipFill>
          <a:blip r:embed="rId3">
            <a:duotone>
              <a:schemeClr val="accent4">
                <a:shade val="45000"/>
                <a:satMod val="135000"/>
              </a:schemeClr>
              <a:prstClr val="white"/>
            </a:duotone>
          </a:blip>
          <a:stretch>
            <a:fillRect/>
          </a:stretch>
        </p:blipFill>
        <p:spPr>
          <a:xfrm>
            <a:off x="4347122" y="4351650"/>
            <a:ext cx="347704" cy="338555"/>
          </a:xfrm>
          <a:prstGeom prst="rect">
            <a:avLst/>
          </a:prstGeom>
        </p:spPr>
      </p:pic>
      <p:pic>
        <p:nvPicPr>
          <p:cNvPr id="9" name="Picture 8">
            <a:extLst>
              <a:ext uri="{FF2B5EF4-FFF2-40B4-BE49-F238E27FC236}">
                <a16:creationId xmlns:a16="http://schemas.microsoft.com/office/drawing/2014/main" id="{ABCE2256-B21D-7A40-B3F1-D8193D49BB4F}"/>
              </a:ext>
            </a:extLst>
          </p:cNvPr>
          <p:cNvPicPr>
            <a:picLocks noChangeAspect="1"/>
          </p:cNvPicPr>
          <p:nvPr/>
        </p:nvPicPr>
        <p:blipFill>
          <a:blip r:embed="rId4">
            <a:duotone>
              <a:schemeClr val="accent4">
                <a:shade val="45000"/>
                <a:satMod val="135000"/>
              </a:schemeClr>
              <a:prstClr val="white"/>
            </a:duotone>
          </a:blip>
          <a:stretch>
            <a:fillRect/>
          </a:stretch>
        </p:blipFill>
        <p:spPr>
          <a:xfrm>
            <a:off x="753296" y="4815739"/>
            <a:ext cx="239029" cy="340156"/>
          </a:xfrm>
          <a:prstGeom prst="rect">
            <a:avLst/>
          </a:prstGeom>
        </p:spPr>
      </p:pic>
      <p:pic>
        <p:nvPicPr>
          <p:cNvPr id="11" name="Picture 10">
            <a:extLst>
              <a:ext uri="{FF2B5EF4-FFF2-40B4-BE49-F238E27FC236}">
                <a16:creationId xmlns:a16="http://schemas.microsoft.com/office/drawing/2014/main" id="{18C760E3-B84D-E840-9FC4-FE479EF6A472}"/>
              </a:ext>
            </a:extLst>
          </p:cNvPr>
          <p:cNvPicPr>
            <a:picLocks noChangeAspect="1"/>
          </p:cNvPicPr>
          <p:nvPr/>
        </p:nvPicPr>
        <p:blipFill>
          <a:blip r:embed="rId5">
            <a:duotone>
              <a:schemeClr val="accent4">
                <a:shade val="45000"/>
                <a:satMod val="135000"/>
              </a:schemeClr>
              <a:prstClr val="white"/>
            </a:duotone>
          </a:blip>
          <a:stretch>
            <a:fillRect/>
          </a:stretch>
        </p:blipFill>
        <p:spPr>
          <a:xfrm>
            <a:off x="756923" y="4295738"/>
            <a:ext cx="322947" cy="351441"/>
          </a:xfrm>
          <a:prstGeom prst="rect">
            <a:avLst/>
          </a:prstGeom>
        </p:spPr>
      </p:pic>
      <p:sp>
        <p:nvSpPr>
          <p:cNvPr id="12" name="TextBox 11">
            <a:extLst>
              <a:ext uri="{FF2B5EF4-FFF2-40B4-BE49-F238E27FC236}">
                <a16:creationId xmlns:a16="http://schemas.microsoft.com/office/drawing/2014/main" id="{D1DFFE95-4951-F247-9ABA-EF6EAB9BD62F}"/>
              </a:ext>
            </a:extLst>
          </p:cNvPr>
          <p:cNvSpPr txBox="1"/>
          <p:nvPr/>
        </p:nvSpPr>
        <p:spPr>
          <a:xfrm>
            <a:off x="1068853" y="4320975"/>
            <a:ext cx="2228824" cy="369332"/>
          </a:xfrm>
          <a:prstGeom prst="rect">
            <a:avLst/>
          </a:prstGeom>
          <a:noFill/>
        </p:spPr>
        <p:txBody>
          <a:bodyPr wrap="square" rtlCol="0">
            <a:spAutoFit/>
          </a:bodyPr>
          <a:lstStyle/>
          <a:p>
            <a:r>
              <a:rPr lang="en-US" dirty="0" err="1"/>
              <a:t>Ms</a:t>
            </a:r>
            <a:r>
              <a:rPr lang="en-US" dirty="0"/>
              <a:t> </a:t>
            </a:r>
            <a:r>
              <a:rPr lang="en-US" dirty="0" err="1"/>
              <a:t>Marvic</a:t>
            </a:r>
            <a:r>
              <a:rPr lang="en-US" dirty="0"/>
              <a:t> </a:t>
            </a:r>
            <a:r>
              <a:rPr lang="en-US" dirty="0" err="1"/>
              <a:t>Cuschieri</a:t>
            </a:r>
            <a:endParaRPr lang="en-US" dirty="0"/>
          </a:p>
        </p:txBody>
      </p:sp>
      <p:sp>
        <p:nvSpPr>
          <p:cNvPr id="14" name="TextBox 13">
            <a:extLst>
              <a:ext uri="{FF2B5EF4-FFF2-40B4-BE49-F238E27FC236}">
                <a16:creationId xmlns:a16="http://schemas.microsoft.com/office/drawing/2014/main" id="{586DF83A-34D8-054E-9E14-0BC67F33BD59}"/>
              </a:ext>
            </a:extLst>
          </p:cNvPr>
          <p:cNvSpPr txBox="1"/>
          <p:nvPr/>
        </p:nvSpPr>
        <p:spPr>
          <a:xfrm>
            <a:off x="1068853" y="4849786"/>
            <a:ext cx="2042100" cy="369332"/>
          </a:xfrm>
          <a:prstGeom prst="rect">
            <a:avLst/>
          </a:prstGeom>
          <a:noFill/>
        </p:spPr>
        <p:txBody>
          <a:bodyPr wrap="square" rtlCol="0">
            <a:spAutoFit/>
          </a:bodyPr>
          <a:lstStyle/>
          <a:p>
            <a:r>
              <a:rPr lang="en-US" dirty="0"/>
              <a:t>/</a:t>
            </a:r>
            <a:r>
              <a:rPr lang="en-US" dirty="0" err="1"/>
              <a:t>um.sciencefaculty</a:t>
            </a:r>
            <a:endParaRPr lang="en-US" dirty="0"/>
          </a:p>
        </p:txBody>
      </p:sp>
      <p:sp>
        <p:nvSpPr>
          <p:cNvPr id="15" name="TextBox 14">
            <a:extLst>
              <a:ext uri="{FF2B5EF4-FFF2-40B4-BE49-F238E27FC236}">
                <a16:creationId xmlns:a16="http://schemas.microsoft.com/office/drawing/2014/main" id="{20C80634-DCE8-8443-9C9F-2763F8E164BC}"/>
              </a:ext>
            </a:extLst>
          </p:cNvPr>
          <p:cNvSpPr txBox="1"/>
          <p:nvPr/>
        </p:nvSpPr>
        <p:spPr>
          <a:xfrm>
            <a:off x="4886160" y="4838601"/>
            <a:ext cx="3194676" cy="369332"/>
          </a:xfrm>
          <a:prstGeom prst="rect">
            <a:avLst/>
          </a:prstGeom>
          <a:noFill/>
        </p:spPr>
        <p:txBody>
          <a:bodyPr wrap="square" rtlCol="0">
            <a:spAutoFit/>
          </a:bodyPr>
          <a:lstStyle/>
          <a:p>
            <a:r>
              <a:rPr lang="en-US" dirty="0"/>
              <a:t>science@um.edu.mt</a:t>
            </a:r>
          </a:p>
        </p:txBody>
      </p:sp>
      <p:sp>
        <p:nvSpPr>
          <p:cNvPr id="16" name="TextBox 15">
            <a:extLst>
              <a:ext uri="{FF2B5EF4-FFF2-40B4-BE49-F238E27FC236}">
                <a16:creationId xmlns:a16="http://schemas.microsoft.com/office/drawing/2014/main" id="{B0858DD0-A165-0048-AF61-A493D45B809A}"/>
              </a:ext>
            </a:extLst>
          </p:cNvPr>
          <p:cNvSpPr txBox="1"/>
          <p:nvPr/>
        </p:nvSpPr>
        <p:spPr>
          <a:xfrm>
            <a:off x="4886160" y="4308625"/>
            <a:ext cx="3194676" cy="369332"/>
          </a:xfrm>
          <a:prstGeom prst="rect">
            <a:avLst/>
          </a:prstGeom>
          <a:noFill/>
        </p:spPr>
        <p:txBody>
          <a:bodyPr wrap="square" rtlCol="0">
            <a:spAutoFit/>
          </a:bodyPr>
          <a:lstStyle/>
          <a:p>
            <a:r>
              <a:rPr lang="en-US" dirty="0"/>
              <a:t>(+356) 2340 2450</a:t>
            </a:r>
          </a:p>
        </p:txBody>
      </p:sp>
      <p:pic>
        <p:nvPicPr>
          <p:cNvPr id="17" name="Picture 16">
            <a:extLst>
              <a:ext uri="{FF2B5EF4-FFF2-40B4-BE49-F238E27FC236}">
                <a16:creationId xmlns:a16="http://schemas.microsoft.com/office/drawing/2014/main" id="{71007C0A-BA2B-F042-86B6-C74BE8F197CD}"/>
              </a:ext>
            </a:extLst>
          </p:cNvPr>
          <p:cNvPicPr>
            <a:picLocks noChangeAspect="1"/>
          </p:cNvPicPr>
          <p:nvPr/>
        </p:nvPicPr>
        <p:blipFill>
          <a:blip r:embed="rId6"/>
          <a:stretch>
            <a:fillRect/>
          </a:stretch>
        </p:blipFill>
        <p:spPr>
          <a:xfrm>
            <a:off x="585977" y="377620"/>
            <a:ext cx="3185908" cy="1095156"/>
          </a:xfrm>
          <a:prstGeom prst="rect">
            <a:avLst/>
          </a:prstGeom>
        </p:spPr>
      </p:pic>
      <p:sp>
        <p:nvSpPr>
          <p:cNvPr id="6" name="TextBox 5">
            <a:extLst>
              <a:ext uri="{FF2B5EF4-FFF2-40B4-BE49-F238E27FC236}">
                <a16:creationId xmlns:a16="http://schemas.microsoft.com/office/drawing/2014/main" id="{AB8DC919-FB9A-1FBF-06E5-90521F4918DB}"/>
              </a:ext>
            </a:extLst>
          </p:cNvPr>
          <p:cNvSpPr txBox="1"/>
          <p:nvPr/>
        </p:nvSpPr>
        <p:spPr>
          <a:xfrm>
            <a:off x="750289" y="5071786"/>
            <a:ext cx="8171498" cy="1384995"/>
          </a:xfrm>
          <a:prstGeom prst="rect">
            <a:avLst/>
          </a:prstGeom>
          <a:noFill/>
        </p:spPr>
        <p:txBody>
          <a:bodyPr wrap="square">
            <a:spAutoFit/>
          </a:bodyPr>
          <a:lstStyle/>
          <a:p>
            <a:br>
              <a:rPr lang="en-GB" dirty="0"/>
            </a:br>
            <a:r>
              <a:rPr lang="en-GB" sz="2400" b="0" i="0" dirty="0">
                <a:solidFill>
                  <a:srgbClr val="050505"/>
                </a:solidFill>
                <a:effectLst/>
              </a:rPr>
              <a:t>http://www.um.edu.mt/science</a:t>
            </a:r>
          </a:p>
          <a:p>
            <a:r>
              <a:rPr lang="en-GB" sz="2400" dirty="0"/>
              <a:t>https://www.scubed.org.mt/</a:t>
            </a:r>
            <a:endParaRPr lang="en-GB" sz="2400" dirty="0">
              <a:solidFill>
                <a:srgbClr val="050505"/>
              </a:solidFill>
            </a:endParaRPr>
          </a:p>
          <a:p>
            <a:endParaRPr lang="en-GB" dirty="0"/>
          </a:p>
        </p:txBody>
      </p:sp>
      <p:pic>
        <p:nvPicPr>
          <p:cNvPr id="8" name="Picture 7">
            <a:extLst>
              <a:ext uri="{FF2B5EF4-FFF2-40B4-BE49-F238E27FC236}">
                <a16:creationId xmlns:a16="http://schemas.microsoft.com/office/drawing/2014/main" id="{7F41D48B-88E1-B339-5162-48D776BC776E}"/>
              </a:ext>
            </a:extLst>
          </p:cNvPr>
          <p:cNvPicPr>
            <a:picLocks noChangeAspect="1"/>
          </p:cNvPicPr>
          <p:nvPr/>
        </p:nvPicPr>
        <p:blipFill>
          <a:blip r:embed="rId7"/>
          <a:stretch>
            <a:fillRect/>
          </a:stretch>
        </p:blipFill>
        <p:spPr>
          <a:xfrm>
            <a:off x="8249169" y="633676"/>
            <a:ext cx="3001537" cy="3001537"/>
          </a:xfrm>
          <a:prstGeom prst="rect">
            <a:avLst/>
          </a:prstGeom>
        </p:spPr>
      </p:pic>
    </p:spTree>
    <p:extLst>
      <p:ext uri="{BB962C8B-B14F-4D97-AF65-F5344CB8AC3E}">
        <p14:creationId xmlns:p14="http://schemas.microsoft.com/office/powerpoint/2010/main" val="29157318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55CA618-78A6-47F6-B865-E9315164F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B83D307E-DF68-43F8-97CE-0AAE950A71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71255" y="-1"/>
            <a:ext cx="7649490" cy="5728133"/>
            <a:chOff x="329184" y="1"/>
            <a:chExt cx="524256" cy="5728133"/>
          </a:xfrm>
        </p:grpSpPr>
        <p:cxnSp>
          <p:nvCxnSpPr>
            <p:cNvPr id="18" name="Straight Connector 17">
              <a:extLst>
                <a:ext uri="{FF2B5EF4-FFF2-40B4-BE49-F238E27FC236}">
                  <a16:creationId xmlns:a16="http://schemas.microsoft.com/office/drawing/2014/main" id="{5546E3D2-37BF-4528-9851-2B2F628234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28134"/>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752A0C69-DC4E-4FC0-843C-BAA27B3A56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1" name="Rectangle 20">
            <a:extLst>
              <a:ext uri="{FF2B5EF4-FFF2-40B4-BE49-F238E27FC236}">
                <a16:creationId xmlns:a16="http://schemas.microsoft.com/office/drawing/2014/main" id="{8ED94938-268E-4C0A-A08A-B3980C78B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318045"/>
            <a:ext cx="10999072" cy="532513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116AD0C-0CD4-5681-9D38-ADE348485838}"/>
              </a:ext>
            </a:extLst>
          </p:cNvPr>
          <p:cNvSpPr txBox="1"/>
          <p:nvPr/>
        </p:nvSpPr>
        <p:spPr>
          <a:xfrm>
            <a:off x="1060232" y="3941205"/>
            <a:ext cx="10071536" cy="92975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000" dirty="0">
                <a:ea typeface="+mj-ea"/>
                <a:cs typeface="+mj-cs"/>
              </a:rPr>
              <a:t>Come find us at the University of Malta Stand!</a:t>
            </a:r>
          </a:p>
        </p:txBody>
      </p:sp>
      <p:pic>
        <p:nvPicPr>
          <p:cNvPr id="10" name="Picture 9">
            <a:extLst>
              <a:ext uri="{FF2B5EF4-FFF2-40B4-BE49-F238E27FC236}">
                <a16:creationId xmlns:a16="http://schemas.microsoft.com/office/drawing/2014/main" id="{6FABA1F8-3383-9542-863E-5F9530ED0B29}"/>
              </a:ext>
            </a:extLst>
          </p:cNvPr>
          <p:cNvPicPr>
            <a:picLocks noChangeAspect="1"/>
          </p:cNvPicPr>
          <p:nvPr/>
        </p:nvPicPr>
        <p:blipFill>
          <a:blip r:embed="rId2"/>
          <a:stretch>
            <a:fillRect/>
          </a:stretch>
        </p:blipFill>
        <p:spPr>
          <a:xfrm>
            <a:off x="897717" y="1302650"/>
            <a:ext cx="5069590" cy="1736334"/>
          </a:xfrm>
          <a:prstGeom prst="rect">
            <a:avLst/>
          </a:prstGeom>
        </p:spPr>
      </p:pic>
      <p:pic>
        <p:nvPicPr>
          <p:cNvPr id="3" name="Picture 2" descr="A picture containing table, wooden, green, desk&#10;&#10;Description automatically generated">
            <a:extLst>
              <a:ext uri="{FF2B5EF4-FFF2-40B4-BE49-F238E27FC236}">
                <a16:creationId xmlns:a16="http://schemas.microsoft.com/office/drawing/2014/main" id="{6FAEAC72-7EA6-610D-3C0B-DA43821D044B}"/>
              </a:ext>
            </a:extLst>
          </p:cNvPr>
          <p:cNvPicPr>
            <a:picLocks noChangeAspect="1"/>
          </p:cNvPicPr>
          <p:nvPr/>
        </p:nvPicPr>
        <p:blipFill rotWithShape="1">
          <a:blip r:embed="rId3"/>
          <a:srcRect l="14124" r="26795"/>
          <a:stretch/>
        </p:blipFill>
        <p:spPr>
          <a:xfrm>
            <a:off x="7580077" y="671201"/>
            <a:ext cx="2362635" cy="2999232"/>
          </a:xfrm>
          <a:prstGeom prst="rect">
            <a:avLst/>
          </a:prstGeom>
        </p:spPr>
      </p:pic>
      <p:sp>
        <p:nvSpPr>
          <p:cNvPr id="4" name="Title 1">
            <a:extLst>
              <a:ext uri="{FF2B5EF4-FFF2-40B4-BE49-F238E27FC236}">
                <a16:creationId xmlns:a16="http://schemas.microsoft.com/office/drawing/2014/main" id="{16BCFEF2-3563-E64D-8208-20347567A066}"/>
              </a:ext>
            </a:extLst>
          </p:cNvPr>
          <p:cNvSpPr txBox="1">
            <a:spLocks/>
          </p:cNvSpPr>
          <p:nvPr/>
        </p:nvSpPr>
        <p:spPr>
          <a:xfrm>
            <a:off x="603361" y="1980961"/>
            <a:ext cx="4754852" cy="66569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tx1"/>
                </a:solidFill>
                <a:latin typeface="Trebuchet MS" charset="0"/>
                <a:ea typeface="Trebuchet MS" charset="0"/>
                <a:cs typeface="Trebuchet MS" charset="0"/>
              </a:defRPr>
            </a:lvl1pPr>
          </a:lstStyle>
          <a:p>
            <a:endParaRPr lang="en-US" sz="3800" b="1" dirty="0">
              <a:latin typeface="Calibri" charset="0"/>
              <a:ea typeface="Calibri" charset="0"/>
              <a:cs typeface="Calibri" charset="0"/>
            </a:endParaRPr>
          </a:p>
        </p:txBody>
      </p:sp>
    </p:spTree>
    <p:extLst>
      <p:ext uri="{BB962C8B-B14F-4D97-AF65-F5344CB8AC3E}">
        <p14:creationId xmlns:p14="http://schemas.microsoft.com/office/powerpoint/2010/main" val="212790923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6377</TotalTime>
  <Words>1369</Words>
  <Application>Microsoft Office PowerPoint</Application>
  <PresentationFormat>Widescreen</PresentationFormat>
  <Paragraphs>221</Paragraphs>
  <Slides>65</Slides>
  <Notes>0</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65</vt:i4>
      </vt:variant>
    </vt:vector>
  </HeadingPairs>
  <TitlesOfParts>
    <vt:vector size="74" baseType="lpstr">
      <vt:lpstr>Arial</vt:lpstr>
      <vt:lpstr>Arial Rounded MT Bold</vt:lpstr>
      <vt:lpstr>Bahnschrift Condensed</vt:lpstr>
      <vt:lpstr>Calibri</vt:lpstr>
      <vt:lpstr>Calibri Light</vt:lpstr>
      <vt:lpstr>Courier New</vt:lpstr>
      <vt:lpstr>Google Sans</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Chemistry everyday and everywhere</vt:lpstr>
      <vt:lpstr>PowerPoint Presentation</vt:lpstr>
      <vt:lpstr>PowerPoint Presentation</vt:lpstr>
      <vt:lpstr>PowerPoint Presentation</vt:lpstr>
      <vt:lpstr>PowerPoint Presentation</vt:lpstr>
      <vt:lpstr>Synthesising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Studying rocks</vt:lpstr>
      <vt:lpstr>Studying what lies beneath the rocks</vt:lpstr>
      <vt:lpstr>Studying Earthquakes, Volcanoes, and the seafloor</vt:lpstr>
      <vt:lpstr>Studying the Oceans</vt:lpstr>
      <vt:lpstr>Studying the Atmosphere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Topics Covered in the Course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Fiona Sammut</cp:lastModifiedBy>
  <cp:revision>123</cp:revision>
  <cp:lastPrinted>2021-11-12T11:14:59Z</cp:lastPrinted>
  <dcterms:created xsi:type="dcterms:W3CDTF">2017-09-20T07:37:37Z</dcterms:created>
  <dcterms:modified xsi:type="dcterms:W3CDTF">2024-07-18T12:47:12Z</dcterms:modified>
</cp:coreProperties>
</file>